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6" r:id="rId1"/>
  </p:sldMasterIdLst>
  <p:notesMasterIdLst>
    <p:notesMasterId r:id="rId20"/>
  </p:notesMasterIdLst>
  <p:sldIdLst>
    <p:sldId id="256" r:id="rId2"/>
    <p:sldId id="257" r:id="rId3"/>
    <p:sldId id="271" r:id="rId4"/>
    <p:sldId id="260" r:id="rId5"/>
    <p:sldId id="270" r:id="rId6"/>
    <p:sldId id="261" r:id="rId7"/>
    <p:sldId id="277" r:id="rId8"/>
    <p:sldId id="279" r:id="rId9"/>
    <p:sldId id="263" r:id="rId10"/>
    <p:sldId id="272" r:id="rId11"/>
    <p:sldId id="280" r:id="rId12"/>
    <p:sldId id="275" r:id="rId13"/>
    <p:sldId id="267" r:id="rId14"/>
    <p:sldId id="276" r:id="rId15"/>
    <p:sldId id="278" r:id="rId16"/>
    <p:sldId id="281" r:id="rId17"/>
    <p:sldId id="258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F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429A88-78AD-61F3-9F1E-FBC3033BDD7B}" v="8" dt="2026-04-16T17:31:37.1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85CF8D-B7AD-49AA-9D4D-FC1607528D4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EAA7244-7454-4CA2-827E-363ADFAD5030}">
      <dgm:prSet custT="1"/>
      <dgm:spPr/>
      <dgm:t>
        <a:bodyPr/>
        <a:lstStyle/>
        <a:p>
          <a:pPr rtl="0"/>
          <a:r>
            <a:rPr lang="en-US" sz="1600" b="1" i="1" u="none">
              <a:latin typeface="Sabon Next LT"/>
              <a:cs typeface="Sabon Next LT"/>
            </a:rPr>
            <a:t>Industry Leader:</a:t>
          </a:r>
          <a:r>
            <a:rPr lang="en-US" sz="1600" i="1">
              <a:latin typeface="Sabon Next LT"/>
              <a:cs typeface="Sabon Next LT"/>
            </a:rPr>
            <a:t> </a:t>
          </a:r>
          <a:br>
            <a:rPr lang="en-US" sz="1600" i="1">
              <a:latin typeface="Sabon Next LT"/>
              <a:cs typeface="Sabon Next LT"/>
            </a:rPr>
          </a:br>
          <a:r>
            <a:rPr lang="en-US" sz="1600">
              <a:latin typeface="Sabon Next LT"/>
              <a:cs typeface="Sabon Next LT"/>
            </a:rPr>
            <a:t>Globally recognized for customer</a:t>
          </a:r>
          <a:r>
            <a:rPr lang="en-US" sz="1600" b="0">
              <a:latin typeface="Sabon Next LT"/>
              <a:cs typeface="Sabon Next LT"/>
            </a:rPr>
            <a:t> service, innovation, and reliability.</a:t>
          </a:r>
        </a:p>
      </dgm:t>
    </dgm:pt>
    <dgm:pt modelId="{F5412E9C-1F82-40C4-8EEE-617A2B7DAF0B}" type="parTrans" cxnId="{30B22625-1891-432A-941E-7132716D5366}">
      <dgm:prSet/>
      <dgm:spPr/>
      <dgm:t>
        <a:bodyPr/>
        <a:lstStyle/>
        <a:p>
          <a:endParaRPr lang="en-US"/>
        </a:p>
      </dgm:t>
    </dgm:pt>
    <dgm:pt modelId="{C9F13325-CD36-44F2-A6F4-F8A4EEF714E6}" type="sibTrans" cxnId="{30B22625-1891-432A-941E-7132716D5366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972BD02F-B22D-42FE-B1FA-6F5F74C1FF45}">
      <dgm:prSet custT="1"/>
      <dgm:spPr/>
      <dgm:t>
        <a:bodyPr/>
        <a:lstStyle/>
        <a:p>
          <a:pPr rtl="0"/>
          <a:r>
            <a:rPr lang="en-US" sz="1600" b="1" i="1" u="none">
              <a:latin typeface="Sabon Next LT"/>
              <a:cs typeface="Sabon Next LT"/>
            </a:rPr>
            <a:t>Global Reach </a:t>
          </a:r>
          <a:r>
            <a:rPr lang="en-US" sz="1600" b="1" i="0" u="none">
              <a:latin typeface="Sabon Next LT"/>
              <a:cs typeface="Sabon Next LT"/>
            </a:rPr>
            <a:t>&amp;</a:t>
          </a:r>
          <a:r>
            <a:rPr lang="en-US" sz="1600" b="1" i="1" u="none">
              <a:latin typeface="Sabon Next LT"/>
              <a:cs typeface="Sabon Next LT"/>
            </a:rPr>
            <a:t> History:</a:t>
          </a:r>
          <a:br>
            <a:rPr lang="en-US" sz="1600" b="1" i="1">
              <a:latin typeface="Sabon Next LT"/>
              <a:cs typeface="Sabon Next LT"/>
            </a:rPr>
          </a:br>
          <a:r>
            <a:rPr lang="en-US" sz="1600" i="1">
              <a:latin typeface="Sabon Next LT"/>
              <a:cs typeface="Sabon Next LT"/>
            </a:rPr>
            <a:t> </a:t>
          </a:r>
          <a:r>
            <a:rPr lang="en-US" sz="1600">
              <a:latin typeface="Sabon Next LT"/>
              <a:cs typeface="Sabon Next LT"/>
            </a:rPr>
            <a:t>Serves millions of passengers across its international network.</a:t>
          </a:r>
        </a:p>
      </dgm:t>
    </dgm:pt>
    <dgm:pt modelId="{5CAC3968-1C39-40B4-B324-DD60D9ED4661}" type="parTrans" cxnId="{F69667B8-418D-4464-B943-989C6973065E}">
      <dgm:prSet/>
      <dgm:spPr/>
      <dgm:t>
        <a:bodyPr/>
        <a:lstStyle/>
        <a:p>
          <a:endParaRPr lang="en-US"/>
        </a:p>
      </dgm:t>
    </dgm:pt>
    <dgm:pt modelId="{3CA8B900-48D2-49C2-ABBB-A9717B607597}" type="sibTrans" cxnId="{F69667B8-418D-4464-B943-989C6973065E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BC6985D7-705E-4D35-BD82-1D6AB430A0F2}">
      <dgm:prSet custT="1"/>
      <dgm:spPr/>
      <dgm:t>
        <a:bodyPr/>
        <a:lstStyle/>
        <a:p>
          <a:pPr rtl="0"/>
          <a:r>
            <a:rPr lang="en-US" sz="1600" b="1" i="1" u="none">
              <a:latin typeface="Sabon Next LT"/>
              <a:cs typeface="Sabon Next LT"/>
            </a:rPr>
            <a:t>Clear Mission </a:t>
          </a:r>
          <a:r>
            <a:rPr lang="en-US" sz="1600" b="1" i="0" u="none">
              <a:latin typeface="Sabon Next LT"/>
              <a:cs typeface="Sabon Next LT"/>
            </a:rPr>
            <a:t>&amp;</a:t>
          </a:r>
          <a:r>
            <a:rPr lang="en-US" sz="1600" b="1" i="1" u="none">
              <a:latin typeface="Sabon Next LT"/>
              <a:cs typeface="Sabon Next LT"/>
            </a:rPr>
            <a:t> Purpose:</a:t>
          </a:r>
          <a:br>
            <a:rPr lang="en-US" sz="1600" b="1" i="1">
              <a:latin typeface="Sabon Next LT"/>
              <a:cs typeface="Sabon Next LT"/>
            </a:rPr>
          </a:br>
          <a:r>
            <a:rPr lang="en-US" sz="1600">
              <a:latin typeface="Sabon Next LT"/>
              <a:cs typeface="Sabon Next LT"/>
            </a:rPr>
            <a:t>Focus on meaningful travel experiences - beyond transportation.</a:t>
          </a:r>
        </a:p>
      </dgm:t>
    </dgm:pt>
    <dgm:pt modelId="{347167FB-81FA-42B3-99B2-F28E0C2B32CB}" type="parTrans" cxnId="{49441232-1E1C-4A4D-9D0D-137C6DB4B66C}">
      <dgm:prSet/>
      <dgm:spPr/>
      <dgm:t>
        <a:bodyPr/>
        <a:lstStyle/>
        <a:p>
          <a:endParaRPr lang="en-US"/>
        </a:p>
      </dgm:t>
    </dgm:pt>
    <dgm:pt modelId="{6A29E853-8DE2-4DCF-8DF8-FA06C2170915}" type="sibTrans" cxnId="{49441232-1E1C-4A4D-9D0D-137C6DB4B66C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F1F69761-6EAE-4E33-9EBC-21479C5A472B}">
      <dgm:prSet custT="1"/>
      <dgm:spPr/>
      <dgm:t>
        <a:bodyPr/>
        <a:lstStyle/>
        <a:p>
          <a:pPr rtl="0"/>
          <a:r>
            <a:rPr lang="en-US" sz="1400" b="1" i="1" u="none">
              <a:latin typeface="Sabon Next LT"/>
              <a:cs typeface="Sabon Next LT"/>
            </a:rPr>
            <a:t>C</a:t>
          </a:r>
          <a:r>
            <a:rPr lang="en-US" sz="1600" b="1" i="1" u="none">
              <a:latin typeface="Sabon Next LT"/>
              <a:cs typeface="Sabon Next LT"/>
            </a:rPr>
            <a:t>ustomer-Focused Strategy</a:t>
          </a:r>
          <a:r>
            <a:rPr lang="en-US" sz="1600" b="1" u="sng">
              <a:latin typeface="Sabon Next LT"/>
              <a:cs typeface="Sabon Next LT"/>
            </a:rPr>
            <a:t>:</a:t>
          </a:r>
          <a:br>
            <a:rPr lang="en-US" sz="1600" b="1" u="sng">
              <a:latin typeface="Sabon Next LT"/>
              <a:cs typeface="Sabon Next LT"/>
            </a:rPr>
          </a:br>
          <a:r>
            <a:rPr lang="en-US" sz="1600">
              <a:latin typeface="Sabon Next LT"/>
              <a:cs typeface="Sabon Next LT"/>
            </a:rPr>
            <a:t>Prioritizing comfort, safety, and innovation</a:t>
          </a:r>
          <a:br>
            <a:rPr lang="en-US" sz="1600">
              <a:latin typeface="Sabon Next LT"/>
              <a:cs typeface="Sabon Next LT"/>
            </a:rPr>
          </a:br>
          <a:endParaRPr lang="en-US" sz="1600">
            <a:latin typeface="Sabon Next LT"/>
            <a:cs typeface="Sabon Next LT"/>
          </a:endParaRPr>
        </a:p>
      </dgm:t>
    </dgm:pt>
    <dgm:pt modelId="{0D280B2F-6A41-4ECD-BB27-44BB5A7798B1}" type="parTrans" cxnId="{64500526-07DD-45EC-B3FC-22801A37FC3B}">
      <dgm:prSet/>
      <dgm:spPr/>
      <dgm:t>
        <a:bodyPr/>
        <a:lstStyle/>
        <a:p>
          <a:endParaRPr lang="en-US"/>
        </a:p>
      </dgm:t>
    </dgm:pt>
    <dgm:pt modelId="{29F2F309-95A2-42D0-818A-63A5B6A35885}" type="sibTrans" cxnId="{64500526-07DD-45EC-B3FC-22801A37FC3B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E06D7FFF-7A23-4D4D-BD0D-144AADCE0C42}" type="pres">
      <dgm:prSet presAssocID="{5F85CF8D-B7AD-49AA-9D4D-FC1607528D44}" presName="Name0" presStyleCnt="0">
        <dgm:presLayoutVars>
          <dgm:animLvl val="lvl"/>
          <dgm:resizeHandles val="exact"/>
        </dgm:presLayoutVars>
      </dgm:prSet>
      <dgm:spPr/>
    </dgm:pt>
    <dgm:pt modelId="{C60B71B2-079A-4E60-A1B8-808F9F940CCD}" type="pres">
      <dgm:prSet presAssocID="{4EAA7244-7454-4CA2-827E-363ADFAD5030}" presName="compositeNode" presStyleCnt="0">
        <dgm:presLayoutVars>
          <dgm:bulletEnabled val="1"/>
        </dgm:presLayoutVars>
      </dgm:prSet>
      <dgm:spPr/>
    </dgm:pt>
    <dgm:pt modelId="{5B28653E-A869-4D13-AF93-ED9F9037E02C}" type="pres">
      <dgm:prSet presAssocID="{4EAA7244-7454-4CA2-827E-363ADFAD5030}" presName="bgRect" presStyleLbl="alignNode1" presStyleIdx="0" presStyleCnt="4"/>
      <dgm:spPr/>
    </dgm:pt>
    <dgm:pt modelId="{5F3010F5-F01F-4FC2-AD67-878CD3AC446D}" type="pres">
      <dgm:prSet presAssocID="{C9F13325-CD36-44F2-A6F4-F8A4EEF714E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9B30D201-C57B-4A21-A5F2-565D94671DBC}" type="pres">
      <dgm:prSet presAssocID="{4EAA7244-7454-4CA2-827E-363ADFAD5030}" presName="nodeRect" presStyleLbl="alignNode1" presStyleIdx="0" presStyleCnt="4">
        <dgm:presLayoutVars>
          <dgm:bulletEnabled val="1"/>
        </dgm:presLayoutVars>
      </dgm:prSet>
      <dgm:spPr/>
    </dgm:pt>
    <dgm:pt modelId="{20ACBAFC-ACAF-481A-A7D7-B39A4E52B027}" type="pres">
      <dgm:prSet presAssocID="{C9F13325-CD36-44F2-A6F4-F8A4EEF714E6}" presName="sibTrans" presStyleCnt="0"/>
      <dgm:spPr/>
    </dgm:pt>
    <dgm:pt modelId="{EE9532C5-EA46-4460-880C-82C1C02FA424}" type="pres">
      <dgm:prSet presAssocID="{972BD02F-B22D-42FE-B1FA-6F5F74C1FF45}" presName="compositeNode" presStyleCnt="0">
        <dgm:presLayoutVars>
          <dgm:bulletEnabled val="1"/>
        </dgm:presLayoutVars>
      </dgm:prSet>
      <dgm:spPr/>
    </dgm:pt>
    <dgm:pt modelId="{06F8D227-BC1D-4C37-890A-739F338BF1A1}" type="pres">
      <dgm:prSet presAssocID="{972BD02F-B22D-42FE-B1FA-6F5F74C1FF45}" presName="bgRect" presStyleLbl="alignNode1" presStyleIdx="1" presStyleCnt="4"/>
      <dgm:spPr/>
    </dgm:pt>
    <dgm:pt modelId="{A897EF07-62D2-46AC-8770-2AC38534E96C}" type="pres">
      <dgm:prSet presAssocID="{3CA8B900-48D2-49C2-ABBB-A9717B607597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68370F7-DF38-4C43-B3BC-22EE34CA997B}" type="pres">
      <dgm:prSet presAssocID="{972BD02F-B22D-42FE-B1FA-6F5F74C1FF45}" presName="nodeRect" presStyleLbl="alignNode1" presStyleIdx="1" presStyleCnt="4">
        <dgm:presLayoutVars>
          <dgm:bulletEnabled val="1"/>
        </dgm:presLayoutVars>
      </dgm:prSet>
      <dgm:spPr/>
    </dgm:pt>
    <dgm:pt modelId="{A37613B0-259B-475A-A470-B7144C122531}" type="pres">
      <dgm:prSet presAssocID="{3CA8B900-48D2-49C2-ABBB-A9717B607597}" presName="sibTrans" presStyleCnt="0"/>
      <dgm:spPr/>
    </dgm:pt>
    <dgm:pt modelId="{C8735812-6435-40FA-87E5-F16366BD379A}" type="pres">
      <dgm:prSet presAssocID="{BC6985D7-705E-4D35-BD82-1D6AB430A0F2}" presName="compositeNode" presStyleCnt="0">
        <dgm:presLayoutVars>
          <dgm:bulletEnabled val="1"/>
        </dgm:presLayoutVars>
      </dgm:prSet>
      <dgm:spPr/>
    </dgm:pt>
    <dgm:pt modelId="{60BB3A44-3DC4-445F-BDF0-6C8C7E7640E6}" type="pres">
      <dgm:prSet presAssocID="{BC6985D7-705E-4D35-BD82-1D6AB430A0F2}" presName="bgRect" presStyleLbl="alignNode1" presStyleIdx="2" presStyleCnt="4"/>
      <dgm:spPr/>
    </dgm:pt>
    <dgm:pt modelId="{A2E7545F-19C0-4522-BC0E-C10068EE11D8}" type="pres">
      <dgm:prSet presAssocID="{6A29E853-8DE2-4DCF-8DF8-FA06C2170915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A56FE980-CACD-47FA-AF32-0EE9FC5C31E2}" type="pres">
      <dgm:prSet presAssocID="{BC6985D7-705E-4D35-BD82-1D6AB430A0F2}" presName="nodeRect" presStyleLbl="alignNode1" presStyleIdx="2" presStyleCnt="4">
        <dgm:presLayoutVars>
          <dgm:bulletEnabled val="1"/>
        </dgm:presLayoutVars>
      </dgm:prSet>
      <dgm:spPr/>
    </dgm:pt>
    <dgm:pt modelId="{37931DB3-1511-4DB9-972D-159326D94E08}" type="pres">
      <dgm:prSet presAssocID="{6A29E853-8DE2-4DCF-8DF8-FA06C2170915}" presName="sibTrans" presStyleCnt="0"/>
      <dgm:spPr/>
    </dgm:pt>
    <dgm:pt modelId="{C6EA1C48-3637-4674-9564-5BEA511DF666}" type="pres">
      <dgm:prSet presAssocID="{F1F69761-6EAE-4E33-9EBC-21479C5A472B}" presName="compositeNode" presStyleCnt="0">
        <dgm:presLayoutVars>
          <dgm:bulletEnabled val="1"/>
        </dgm:presLayoutVars>
      </dgm:prSet>
      <dgm:spPr/>
    </dgm:pt>
    <dgm:pt modelId="{D9104CB2-613C-42F2-A7F2-0D65C0AA5757}" type="pres">
      <dgm:prSet presAssocID="{F1F69761-6EAE-4E33-9EBC-21479C5A472B}" presName="bgRect" presStyleLbl="alignNode1" presStyleIdx="3" presStyleCnt="4"/>
      <dgm:spPr/>
    </dgm:pt>
    <dgm:pt modelId="{9D803ABA-79D7-40ED-AB8F-2F1F9B336640}" type="pres">
      <dgm:prSet presAssocID="{29F2F309-95A2-42D0-818A-63A5B6A35885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DA53942A-72DD-4612-8B98-EC1809E3B072}" type="pres">
      <dgm:prSet presAssocID="{F1F69761-6EAE-4E33-9EBC-21479C5A472B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E3A85F02-9790-4FEC-B055-88FBB2CAAC4D}" type="presOf" srcId="{F1F69761-6EAE-4E33-9EBC-21479C5A472B}" destId="{D9104CB2-613C-42F2-A7F2-0D65C0AA5757}" srcOrd="0" destOrd="0" presId="urn:microsoft.com/office/officeart/2016/7/layout/LinearBlockProcessNumbered"/>
    <dgm:cxn modelId="{05C0B10B-CA3D-4925-B1D8-1F317D385425}" type="presOf" srcId="{972BD02F-B22D-42FE-B1FA-6F5F74C1FF45}" destId="{06F8D227-BC1D-4C37-890A-739F338BF1A1}" srcOrd="0" destOrd="0" presId="urn:microsoft.com/office/officeart/2016/7/layout/LinearBlockProcessNumbered"/>
    <dgm:cxn modelId="{30B22625-1891-432A-941E-7132716D5366}" srcId="{5F85CF8D-B7AD-49AA-9D4D-FC1607528D44}" destId="{4EAA7244-7454-4CA2-827E-363ADFAD5030}" srcOrd="0" destOrd="0" parTransId="{F5412E9C-1F82-40C4-8EEE-617A2B7DAF0B}" sibTransId="{C9F13325-CD36-44F2-A6F4-F8A4EEF714E6}"/>
    <dgm:cxn modelId="{64500526-07DD-45EC-B3FC-22801A37FC3B}" srcId="{5F85CF8D-B7AD-49AA-9D4D-FC1607528D44}" destId="{F1F69761-6EAE-4E33-9EBC-21479C5A472B}" srcOrd="3" destOrd="0" parTransId="{0D280B2F-6A41-4ECD-BB27-44BB5A7798B1}" sibTransId="{29F2F309-95A2-42D0-818A-63A5B6A35885}"/>
    <dgm:cxn modelId="{49441232-1E1C-4A4D-9D0D-137C6DB4B66C}" srcId="{5F85CF8D-B7AD-49AA-9D4D-FC1607528D44}" destId="{BC6985D7-705E-4D35-BD82-1D6AB430A0F2}" srcOrd="2" destOrd="0" parTransId="{347167FB-81FA-42B3-99B2-F28E0C2B32CB}" sibTransId="{6A29E853-8DE2-4DCF-8DF8-FA06C2170915}"/>
    <dgm:cxn modelId="{74FAA743-2FD3-4EB0-ADCD-4C8C29EC8BE6}" type="presOf" srcId="{29F2F309-95A2-42D0-818A-63A5B6A35885}" destId="{9D803ABA-79D7-40ED-AB8F-2F1F9B336640}" srcOrd="0" destOrd="0" presId="urn:microsoft.com/office/officeart/2016/7/layout/LinearBlockProcessNumbered"/>
    <dgm:cxn modelId="{33ADAE65-BDFC-458B-91EF-E0C6C5B53532}" type="presOf" srcId="{F1F69761-6EAE-4E33-9EBC-21479C5A472B}" destId="{DA53942A-72DD-4612-8B98-EC1809E3B072}" srcOrd="1" destOrd="0" presId="urn:microsoft.com/office/officeart/2016/7/layout/LinearBlockProcessNumbered"/>
    <dgm:cxn modelId="{FB03D066-4437-491D-9C57-A2DBF9EBA8EF}" type="presOf" srcId="{BC6985D7-705E-4D35-BD82-1D6AB430A0F2}" destId="{60BB3A44-3DC4-445F-BDF0-6C8C7E7640E6}" srcOrd="0" destOrd="0" presId="urn:microsoft.com/office/officeart/2016/7/layout/LinearBlockProcessNumbered"/>
    <dgm:cxn modelId="{C65A1B47-5EB1-45D6-9240-58C691AF8616}" type="presOf" srcId="{5F85CF8D-B7AD-49AA-9D4D-FC1607528D44}" destId="{E06D7FFF-7A23-4D4D-BD0D-144AADCE0C42}" srcOrd="0" destOrd="0" presId="urn:microsoft.com/office/officeart/2016/7/layout/LinearBlockProcessNumbered"/>
    <dgm:cxn modelId="{458C5F73-CEFE-4524-AC59-A2363D90ABBF}" type="presOf" srcId="{972BD02F-B22D-42FE-B1FA-6F5F74C1FF45}" destId="{168370F7-DF38-4C43-B3BC-22EE34CA997B}" srcOrd="1" destOrd="0" presId="urn:microsoft.com/office/officeart/2016/7/layout/LinearBlockProcessNumbered"/>
    <dgm:cxn modelId="{D43364A3-1785-4497-8A01-46AE9BEE5F62}" type="presOf" srcId="{BC6985D7-705E-4D35-BD82-1D6AB430A0F2}" destId="{A56FE980-CACD-47FA-AF32-0EE9FC5C31E2}" srcOrd="1" destOrd="0" presId="urn:microsoft.com/office/officeart/2016/7/layout/LinearBlockProcessNumbered"/>
    <dgm:cxn modelId="{DD6C5CA9-AE87-4EF9-A2CD-B4CBEAC0415E}" type="presOf" srcId="{3CA8B900-48D2-49C2-ABBB-A9717B607597}" destId="{A897EF07-62D2-46AC-8770-2AC38534E96C}" srcOrd="0" destOrd="0" presId="urn:microsoft.com/office/officeart/2016/7/layout/LinearBlockProcessNumbered"/>
    <dgm:cxn modelId="{EFE262AB-778D-454C-B23B-27950B6DEBD1}" type="presOf" srcId="{C9F13325-CD36-44F2-A6F4-F8A4EEF714E6}" destId="{5F3010F5-F01F-4FC2-AD67-878CD3AC446D}" srcOrd="0" destOrd="0" presId="urn:microsoft.com/office/officeart/2016/7/layout/LinearBlockProcessNumbered"/>
    <dgm:cxn modelId="{5158CBAC-8611-484B-8F10-B8F1F20F27E5}" type="presOf" srcId="{6A29E853-8DE2-4DCF-8DF8-FA06C2170915}" destId="{A2E7545F-19C0-4522-BC0E-C10068EE11D8}" srcOrd="0" destOrd="0" presId="urn:microsoft.com/office/officeart/2016/7/layout/LinearBlockProcessNumbered"/>
    <dgm:cxn modelId="{F69667B8-418D-4464-B943-989C6973065E}" srcId="{5F85CF8D-B7AD-49AA-9D4D-FC1607528D44}" destId="{972BD02F-B22D-42FE-B1FA-6F5F74C1FF45}" srcOrd="1" destOrd="0" parTransId="{5CAC3968-1C39-40B4-B324-DD60D9ED4661}" sibTransId="{3CA8B900-48D2-49C2-ABBB-A9717B607597}"/>
    <dgm:cxn modelId="{88C5A8CA-C07F-48C8-8438-3B3431EAD084}" type="presOf" srcId="{4EAA7244-7454-4CA2-827E-363ADFAD5030}" destId="{9B30D201-C57B-4A21-A5F2-565D94671DBC}" srcOrd="1" destOrd="0" presId="urn:microsoft.com/office/officeart/2016/7/layout/LinearBlockProcessNumbered"/>
    <dgm:cxn modelId="{4DE00CF9-190B-4B9E-A322-EA00412A576F}" type="presOf" srcId="{4EAA7244-7454-4CA2-827E-363ADFAD5030}" destId="{5B28653E-A869-4D13-AF93-ED9F9037E02C}" srcOrd="0" destOrd="0" presId="urn:microsoft.com/office/officeart/2016/7/layout/LinearBlockProcessNumbered"/>
    <dgm:cxn modelId="{2F739F36-879B-4A9A-8466-933477DF7CEF}" type="presParOf" srcId="{E06D7FFF-7A23-4D4D-BD0D-144AADCE0C42}" destId="{C60B71B2-079A-4E60-A1B8-808F9F940CCD}" srcOrd="0" destOrd="0" presId="urn:microsoft.com/office/officeart/2016/7/layout/LinearBlockProcessNumbered"/>
    <dgm:cxn modelId="{DFF86A07-458A-4F16-B83C-590E2D123293}" type="presParOf" srcId="{C60B71B2-079A-4E60-A1B8-808F9F940CCD}" destId="{5B28653E-A869-4D13-AF93-ED9F9037E02C}" srcOrd="0" destOrd="0" presId="urn:microsoft.com/office/officeart/2016/7/layout/LinearBlockProcessNumbered"/>
    <dgm:cxn modelId="{CE483997-8244-4985-A7F9-9265E87BA75D}" type="presParOf" srcId="{C60B71B2-079A-4E60-A1B8-808F9F940CCD}" destId="{5F3010F5-F01F-4FC2-AD67-878CD3AC446D}" srcOrd="1" destOrd="0" presId="urn:microsoft.com/office/officeart/2016/7/layout/LinearBlockProcessNumbered"/>
    <dgm:cxn modelId="{8083D904-12BB-4937-A4BD-1A3D6DD95322}" type="presParOf" srcId="{C60B71B2-079A-4E60-A1B8-808F9F940CCD}" destId="{9B30D201-C57B-4A21-A5F2-565D94671DBC}" srcOrd="2" destOrd="0" presId="urn:microsoft.com/office/officeart/2016/7/layout/LinearBlockProcessNumbered"/>
    <dgm:cxn modelId="{BA2CA1E5-934D-4C2B-BFAB-5B6CDBC2D310}" type="presParOf" srcId="{E06D7FFF-7A23-4D4D-BD0D-144AADCE0C42}" destId="{20ACBAFC-ACAF-481A-A7D7-B39A4E52B027}" srcOrd="1" destOrd="0" presId="urn:microsoft.com/office/officeart/2016/7/layout/LinearBlockProcessNumbered"/>
    <dgm:cxn modelId="{0F9323ED-B95A-464C-8A8D-F6C9F5EB7E3F}" type="presParOf" srcId="{E06D7FFF-7A23-4D4D-BD0D-144AADCE0C42}" destId="{EE9532C5-EA46-4460-880C-82C1C02FA424}" srcOrd="2" destOrd="0" presId="urn:microsoft.com/office/officeart/2016/7/layout/LinearBlockProcessNumbered"/>
    <dgm:cxn modelId="{04A25816-0B72-4AFF-B0CA-641B7CC94DB5}" type="presParOf" srcId="{EE9532C5-EA46-4460-880C-82C1C02FA424}" destId="{06F8D227-BC1D-4C37-890A-739F338BF1A1}" srcOrd="0" destOrd="0" presId="urn:microsoft.com/office/officeart/2016/7/layout/LinearBlockProcessNumbered"/>
    <dgm:cxn modelId="{8ED49A07-CA40-4F6D-BAFF-0CB99A482095}" type="presParOf" srcId="{EE9532C5-EA46-4460-880C-82C1C02FA424}" destId="{A897EF07-62D2-46AC-8770-2AC38534E96C}" srcOrd="1" destOrd="0" presId="urn:microsoft.com/office/officeart/2016/7/layout/LinearBlockProcessNumbered"/>
    <dgm:cxn modelId="{565D213A-F78B-4DCE-B269-EF250EDFC002}" type="presParOf" srcId="{EE9532C5-EA46-4460-880C-82C1C02FA424}" destId="{168370F7-DF38-4C43-B3BC-22EE34CA997B}" srcOrd="2" destOrd="0" presId="urn:microsoft.com/office/officeart/2016/7/layout/LinearBlockProcessNumbered"/>
    <dgm:cxn modelId="{DF082ED9-6A65-467E-BC8B-4034BD590E47}" type="presParOf" srcId="{E06D7FFF-7A23-4D4D-BD0D-144AADCE0C42}" destId="{A37613B0-259B-475A-A470-B7144C122531}" srcOrd="3" destOrd="0" presId="urn:microsoft.com/office/officeart/2016/7/layout/LinearBlockProcessNumbered"/>
    <dgm:cxn modelId="{B492E328-DDEB-431A-99F1-3A7B5105A1FC}" type="presParOf" srcId="{E06D7FFF-7A23-4D4D-BD0D-144AADCE0C42}" destId="{C8735812-6435-40FA-87E5-F16366BD379A}" srcOrd="4" destOrd="0" presId="urn:microsoft.com/office/officeart/2016/7/layout/LinearBlockProcessNumbered"/>
    <dgm:cxn modelId="{6DD4580C-94B1-423D-8C2B-FF8FFDE80FDB}" type="presParOf" srcId="{C8735812-6435-40FA-87E5-F16366BD379A}" destId="{60BB3A44-3DC4-445F-BDF0-6C8C7E7640E6}" srcOrd="0" destOrd="0" presId="urn:microsoft.com/office/officeart/2016/7/layout/LinearBlockProcessNumbered"/>
    <dgm:cxn modelId="{BE4FC1EE-309E-4837-B841-37E9D42526CB}" type="presParOf" srcId="{C8735812-6435-40FA-87E5-F16366BD379A}" destId="{A2E7545F-19C0-4522-BC0E-C10068EE11D8}" srcOrd="1" destOrd="0" presId="urn:microsoft.com/office/officeart/2016/7/layout/LinearBlockProcessNumbered"/>
    <dgm:cxn modelId="{D5569A33-385A-4EAD-9CD7-0E9510C5EF0A}" type="presParOf" srcId="{C8735812-6435-40FA-87E5-F16366BD379A}" destId="{A56FE980-CACD-47FA-AF32-0EE9FC5C31E2}" srcOrd="2" destOrd="0" presId="urn:microsoft.com/office/officeart/2016/7/layout/LinearBlockProcessNumbered"/>
    <dgm:cxn modelId="{85C5D295-5BFE-41D2-9C3C-0C45F1212756}" type="presParOf" srcId="{E06D7FFF-7A23-4D4D-BD0D-144AADCE0C42}" destId="{37931DB3-1511-4DB9-972D-159326D94E08}" srcOrd="5" destOrd="0" presId="urn:microsoft.com/office/officeart/2016/7/layout/LinearBlockProcessNumbered"/>
    <dgm:cxn modelId="{C3F84D0D-85F4-47CA-BFD7-64ADC57B797A}" type="presParOf" srcId="{E06D7FFF-7A23-4D4D-BD0D-144AADCE0C42}" destId="{C6EA1C48-3637-4674-9564-5BEA511DF666}" srcOrd="6" destOrd="0" presId="urn:microsoft.com/office/officeart/2016/7/layout/LinearBlockProcessNumbered"/>
    <dgm:cxn modelId="{83B63C59-EDE1-418A-A7E9-DCC57C09BEB7}" type="presParOf" srcId="{C6EA1C48-3637-4674-9564-5BEA511DF666}" destId="{D9104CB2-613C-42F2-A7F2-0D65C0AA5757}" srcOrd="0" destOrd="0" presId="urn:microsoft.com/office/officeart/2016/7/layout/LinearBlockProcessNumbered"/>
    <dgm:cxn modelId="{FBFC211A-3364-4AE1-B33E-1FE46BC5B53C}" type="presParOf" srcId="{C6EA1C48-3637-4674-9564-5BEA511DF666}" destId="{9D803ABA-79D7-40ED-AB8F-2F1F9B336640}" srcOrd="1" destOrd="0" presId="urn:microsoft.com/office/officeart/2016/7/layout/LinearBlockProcessNumbered"/>
    <dgm:cxn modelId="{3B9C21A9-45CE-40BC-99D1-8BFF17A633A6}" type="presParOf" srcId="{C6EA1C48-3637-4674-9564-5BEA511DF666}" destId="{DA53942A-72DD-4612-8B98-EC1809E3B07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8BE9C-A619-4D8A-8425-44577C7B771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C285D0-3242-482B-89C2-C7DAE8DE2174}">
      <dgm:prSet/>
      <dgm:spPr/>
      <dgm:t>
        <a:bodyPr/>
        <a:lstStyle/>
        <a:p>
          <a:pPr>
            <a:defRPr b="1"/>
          </a:pPr>
          <a:r>
            <a:rPr lang="en-US"/>
            <a:t>Invest in</a:t>
          </a:r>
        </a:p>
      </dgm:t>
    </dgm:pt>
    <dgm:pt modelId="{0279A929-B17A-43A0-B0FA-418BB9035F89}" type="parTrans" cxnId="{DF8E40A7-21C1-45BE-BE15-1B1B37171693}">
      <dgm:prSet/>
      <dgm:spPr/>
      <dgm:t>
        <a:bodyPr/>
        <a:lstStyle/>
        <a:p>
          <a:endParaRPr lang="en-US"/>
        </a:p>
      </dgm:t>
    </dgm:pt>
    <dgm:pt modelId="{384DB854-75E9-4A08-9E2A-3751A097A95F}" type="sibTrans" cxnId="{DF8E40A7-21C1-45BE-BE15-1B1B37171693}">
      <dgm:prSet/>
      <dgm:spPr/>
      <dgm:t>
        <a:bodyPr/>
        <a:lstStyle/>
        <a:p>
          <a:endParaRPr lang="en-US"/>
        </a:p>
      </dgm:t>
    </dgm:pt>
    <dgm:pt modelId="{0EE568DA-A453-4C52-BB5D-055F215A8579}">
      <dgm:prSet/>
      <dgm:spPr/>
      <dgm:t>
        <a:bodyPr/>
        <a:lstStyle/>
        <a:p>
          <a:r>
            <a:rPr lang="en-US"/>
            <a:t> </a:t>
          </a:r>
          <a:r>
            <a:rPr lang="en-US">
              <a:latin typeface="Grandview Display"/>
            </a:rPr>
            <a:t>Technology</a:t>
          </a:r>
          <a:r>
            <a:rPr lang="en-US"/>
            <a:t> for customer experience</a:t>
          </a:r>
        </a:p>
      </dgm:t>
    </dgm:pt>
    <dgm:pt modelId="{B5AACE1E-7074-48C8-B790-24BDD79EC84B}" type="parTrans" cxnId="{23313172-6A67-42E8-86DC-FBCBE1E3B54E}">
      <dgm:prSet/>
      <dgm:spPr/>
      <dgm:t>
        <a:bodyPr/>
        <a:lstStyle/>
        <a:p>
          <a:endParaRPr lang="en-US"/>
        </a:p>
      </dgm:t>
    </dgm:pt>
    <dgm:pt modelId="{3F2AD3B7-FBBF-43F3-91E1-02BF13900760}" type="sibTrans" cxnId="{23313172-6A67-42E8-86DC-FBCBE1E3B54E}">
      <dgm:prSet/>
      <dgm:spPr/>
      <dgm:t>
        <a:bodyPr/>
        <a:lstStyle/>
        <a:p>
          <a:endParaRPr lang="en-US"/>
        </a:p>
      </dgm:t>
    </dgm:pt>
    <dgm:pt modelId="{2BDCD0D7-D2A7-469E-8F53-20B679C5C2AE}">
      <dgm:prSet/>
      <dgm:spPr/>
      <dgm:t>
        <a:bodyPr/>
        <a:lstStyle/>
        <a:p>
          <a:pPr>
            <a:defRPr b="1"/>
          </a:pPr>
          <a:r>
            <a:rPr lang="en-US"/>
            <a:t>Improve</a:t>
          </a:r>
        </a:p>
      </dgm:t>
    </dgm:pt>
    <dgm:pt modelId="{F8575BFC-4F5E-415A-BACD-9FABE409525E}" type="parTrans" cxnId="{31D03DA7-773E-4A48-A6A3-B4799B886112}">
      <dgm:prSet/>
      <dgm:spPr/>
      <dgm:t>
        <a:bodyPr/>
        <a:lstStyle/>
        <a:p>
          <a:endParaRPr lang="en-US"/>
        </a:p>
      </dgm:t>
    </dgm:pt>
    <dgm:pt modelId="{0FA3F946-62D9-48A0-BE40-6A828407D032}" type="sibTrans" cxnId="{31D03DA7-773E-4A48-A6A3-B4799B886112}">
      <dgm:prSet/>
      <dgm:spPr/>
      <dgm:t>
        <a:bodyPr/>
        <a:lstStyle/>
        <a:p>
          <a:endParaRPr lang="en-US"/>
        </a:p>
      </dgm:t>
    </dgm:pt>
    <dgm:pt modelId="{D5910ABF-2250-42ED-AF8F-A1F4BA2B7D95}">
      <dgm:prSet/>
      <dgm:spPr/>
      <dgm:t>
        <a:bodyPr/>
        <a:lstStyle/>
        <a:p>
          <a:r>
            <a:rPr lang="en-US">
              <a:latin typeface="Grandview Display"/>
            </a:rPr>
            <a:t>Operational</a:t>
          </a:r>
          <a:r>
            <a:rPr lang="en-US"/>
            <a:t> efficiency</a:t>
          </a:r>
        </a:p>
      </dgm:t>
    </dgm:pt>
    <dgm:pt modelId="{8947501F-1DC4-4880-9B73-F9C4A9070F3A}" type="parTrans" cxnId="{E8BE6492-35A6-4313-AD64-4BC4B60EC1EF}">
      <dgm:prSet/>
      <dgm:spPr/>
      <dgm:t>
        <a:bodyPr/>
        <a:lstStyle/>
        <a:p>
          <a:endParaRPr lang="en-US"/>
        </a:p>
      </dgm:t>
    </dgm:pt>
    <dgm:pt modelId="{8D5061C7-1052-4996-9CAD-DBC5B8D2CD32}" type="sibTrans" cxnId="{E8BE6492-35A6-4313-AD64-4BC4B60EC1EF}">
      <dgm:prSet/>
      <dgm:spPr/>
      <dgm:t>
        <a:bodyPr/>
        <a:lstStyle/>
        <a:p>
          <a:endParaRPr lang="en-US"/>
        </a:p>
      </dgm:t>
    </dgm:pt>
    <dgm:pt modelId="{70BFDB87-568D-4B0F-BA6A-0AF8DF9B7CE9}">
      <dgm:prSet/>
      <dgm:spPr/>
      <dgm:t>
        <a:bodyPr/>
        <a:lstStyle/>
        <a:p>
          <a:pPr>
            <a:defRPr b="1"/>
          </a:pPr>
          <a:r>
            <a:rPr lang="en-US"/>
            <a:t>Expand</a:t>
          </a:r>
        </a:p>
      </dgm:t>
    </dgm:pt>
    <dgm:pt modelId="{871CAA93-E022-46A2-9FF1-AAD5060BBDBC}" type="parTrans" cxnId="{32015E45-9F13-4878-85B4-542E96B46B30}">
      <dgm:prSet/>
      <dgm:spPr/>
      <dgm:t>
        <a:bodyPr/>
        <a:lstStyle/>
        <a:p>
          <a:endParaRPr lang="en-US"/>
        </a:p>
      </dgm:t>
    </dgm:pt>
    <dgm:pt modelId="{1EEA7A5A-B3D6-4322-9496-D635D6699EC3}" type="sibTrans" cxnId="{32015E45-9F13-4878-85B4-542E96B46B30}">
      <dgm:prSet/>
      <dgm:spPr/>
      <dgm:t>
        <a:bodyPr/>
        <a:lstStyle/>
        <a:p>
          <a:endParaRPr lang="en-US"/>
        </a:p>
      </dgm:t>
    </dgm:pt>
    <dgm:pt modelId="{A8352F7E-9597-4A9C-A16B-2EA75DF1A9EE}">
      <dgm:prSet/>
      <dgm:spPr/>
      <dgm:t>
        <a:bodyPr/>
        <a:lstStyle/>
        <a:p>
          <a:r>
            <a:rPr lang="en-US">
              <a:latin typeface="Grandview Display"/>
            </a:rPr>
            <a:t>Routes</a:t>
          </a:r>
          <a:r>
            <a:rPr lang="en-US"/>
            <a:t> and partnerships</a:t>
          </a:r>
        </a:p>
      </dgm:t>
    </dgm:pt>
    <dgm:pt modelId="{52C965B6-5D79-4D5F-A823-F3CA2F15437A}" type="parTrans" cxnId="{CA318D07-26E1-4163-8625-9B9A5EE99667}">
      <dgm:prSet/>
      <dgm:spPr/>
      <dgm:t>
        <a:bodyPr/>
        <a:lstStyle/>
        <a:p>
          <a:endParaRPr lang="en-US"/>
        </a:p>
      </dgm:t>
    </dgm:pt>
    <dgm:pt modelId="{3872B460-7F90-4413-AC4C-B807258723A5}" type="sibTrans" cxnId="{CA318D07-26E1-4163-8625-9B9A5EE99667}">
      <dgm:prSet/>
      <dgm:spPr/>
      <dgm:t>
        <a:bodyPr/>
        <a:lstStyle/>
        <a:p>
          <a:endParaRPr lang="en-US"/>
        </a:p>
      </dgm:t>
    </dgm:pt>
    <dgm:pt modelId="{F82DA1B1-3AAA-46F7-B721-89187204B434}">
      <dgm:prSet/>
      <dgm:spPr/>
      <dgm:t>
        <a:bodyPr/>
        <a:lstStyle/>
        <a:p>
          <a:pPr>
            <a:defRPr b="1"/>
          </a:pPr>
          <a:r>
            <a:rPr lang="en-US"/>
            <a:t>Enhance</a:t>
          </a:r>
        </a:p>
      </dgm:t>
    </dgm:pt>
    <dgm:pt modelId="{58484CD6-5F59-44FB-A895-6A2C421AB7C4}" type="parTrans" cxnId="{56ED7EEF-4ED5-4C32-BF50-6ABD1C10E910}">
      <dgm:prSet/>
      <dgm:spPr/>
      <dgm:t>
        <a:bodyPr/>
        <a:lstStyle/>
        <a:p>
          <a:endParaRPr lang="en-US"/>
        </a:p>
      </dgm:t>
    </dgm:pt>
    <dgm:pt modelId="{BBA5AEAD-751A-4DBA-BFF8-D35F967B2756}" type="sibTrans" cxnId="{56ED7EEF-4ED5-4C32-BF50-6ABD1C10E910}">
      <dgm:prSet/>
      <dgm:spPr/>
      <dgm:t>
        <a:bodyPr/>
        <a:lstStyle/>
        <a:p>
          <a:endParaRPr lang="en-US"/>
        </a:p>
      </dgm:t>
    </dgm:pt>
    <dgm:pt modelId="{2107EC60-60BA-419F-B364-AC020C5812C9}">
      <dgm:prSet/>
      <dgm:spPr/>
      <dgm:t>
        <a:bodyPr/>
        <a:lstStyle/>
        <a:p>
          <a:r>
            <a:rPr lang="en-US">
              <a:latin typeface="Grandview Display"/>
            </a:rPr>
            <a:t>Personalization</a:t>
          </a:r>
          <a:r>
            <a:rPr lang="en-US"/>
            <a:t> (AI tools like Delta Concierge)</a:t>
          </a:r>
        </a:p>
      </dgm:t>
    </dgm:pt>
    <dgm:pt modelId="{C2C0EB94-209C-40DA-B006-E3F52BED99B1}" type="parTrans" cxnId="{545736B5-8C30-43C2-B077-56D2C11A0C58}">
      <dgm:prSet/>
      <dgm:spPr/>
      <dgm:t>
        <a:bodyPr/>
        <a:lstStyle/>
        <a:p>
          <a:endParaRPr lang="en-US"/>
        </a:p>
      </dgm:t>
    </dgm:pt>
    <dgm:pt modelId="{66E7DC85-822D-4AB0-8B57-110F87E84A4C}" type="sibTrans" cxnId="{545736B5-8C30-43C2-B077-56D2C11A0C58}">
      <dgm:prSet/>
      <dgm:spPr/>
      <dgm:t>
        <a:bodyPr/>
        <a:lstStyle/>
        <a:p>
          <a:endParaRPr lang="en-US"/>
        </a:p>
      </dgm:t>
    </dgm:pt>
    <dgm:pt modelId="{69DB7D63-A1D0-BE41-8029-15C88278CD47}" type="pres">
      <dgm:prSet presAssocID="{E188BE9C-A619-4D8A-8425-44577C7B771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CD0E934-B154-844A-B357-0E04216C7855}" type="pres">
      <dgm:prSet presAssocID="{FBC285D0-3242-482B-89C2-C7DAE8DE2174}" presName="root" presStyleCnt="0"/>
      <dgm:spPr/>
    </dgm:pt>
    <dgm:pt modelId="{0A3B0E3D-81F6-EC4E-B99C-311980651CB5}" type="pres">
      <dgm:prSet presAssocID="{FBC285D0-3242-482B-89C2-C7DAE8DE2174}" presName="rootComposite" presStyleCnt="0"/>
      <dgm:spPr/>
    </dgm:pt>
    <dgm:pt modelId="{BA59AD10-F156-8442-ACD3-55807D46A2EE}" type="pres">
      <dgm:prSet presAssocID="{FBC285D0-3242-482B-89C2-C7DAE8DE2174}" presName="rootText" presStyleLbl="node1" presStyleIdx="0" presStyleCnt="4"/>
      <dgm:spPr/>
    </dgm:pt>
    <dgm:pt modelId="{30A56121-B9B3-C543-82C6-9B1B469FC0F7}" type="pres">
      <dgm:prSet presAssocID="{FBC285D0-3242-482B-89C2-C7DAE8DE2174}" presName="rootConnector" presStyleLbl="node1" presStyleIdx="0" presStyleCnt="4"/>
      <dgm:spPr/>
    </dgm:pt>
    <dgm:pt modelId="{2FF539A3-A63F-F846-A239-444658F2F0E8}" type="pres">
      <dgm:prSet presAssocID="{FBC285D0-3242-482B-89C2-C7DAE8DE2174}" presName="childShape" presStyleCnt="0"/>
      <dgm:spPr/>
    </dgm:pt>
    <dgm:pt modelId="{5C5B8E3C-798A-BD44-A0AF-BF2DDC128827}" type="pres">
      <dgm:prSet presAssocID="{B5AACE1E-7074-48C8-B790-24BDD79EC84B}" presName="Name13" presStyleLbl="parChTrans1D2" presStyleIdx="0" presStyleCnt="4"/>
      <dgm:spPr/>
    </dgm:pt>
    <dgm:pt modelId="{1DBB1164-FE52-6444-AEB0-BB4DF8690555}" type="pres">
      <dgm:prSet presAssocID="{0EE568DA-A453-4C52-BB5D-055F215A8579}" presName="childText" presStyleLbl="bgAcc1" presStyleIdx="0" presStyleCnt="4">
        <dgm:presLayoutVars>
          <dgm:bulletEnabled val="1"/>
        </dgm:presLayoutVars>
      </dgm:prSet>
      <dgm:spPr/>
    </dgm:pt>
    <dgm:pt modelId="{2410D3B9-A101-E842-8D82-1AF6AC4C1D4E}" type="pres">
      <dgm:prSet presAssocID="{2BDCD0D7-D2A7-469E-8F53-20B679C5C2AE}" presName="root" presStyleCnt="0"/>
      <dgm:spPr/>
    </dgm:pt>
    <dgm:pt modelId="{67CE9D13-8A89-5C4F-90CC-F54C02D64655}" type="pres">
      <dgm:prSet presAssocID="{2BDCD0D7-D2A7-469E-8F53-20B679C5C2AE}" presName="rootComposite" presStyleCnt="0"/>
      <dgm:spPr/>
    </dgm:pt>
    <dgm:pt modelId="{1EC16C64-E809-5B4C-99F6-BD8E52E4C8E4}" type="pres">
      <dgm:prSet presAssocID="{2BDCD0D7-D2A7-469E-8F53-20B679C5C2AE}" presName="rootText" presStyleLbl="node1" presStyleIdx="1" presStyleCnt="4"/>
      <dgm:spPr/>
    </dgm:pt>
    <dgm:pt modelId="{2EECF174-44CE-B047-A8EF-60E891A5855F}" type="pres">
      <dgm:prSet presAssocID="{2BDCD0D7-D2A7-469E-8F53-20B679C5C2AE}" presName="rootConnector" presStyleLbl="node1" presStyleIdx="1" presStyleCnt="4"/>
      <dgm:spPr/>
    </dgm:pt>
    <dgm:pt modelId="{E1B55A14-8EF8-6744-BD66-8B4B36C57A8D}" type="pres">
      <dgm:prSet presAssocID="{2BDCD0D7-D2A7-469E-8F53-20B679C5C2AE}" presName="childShape" presStyleCnt="0"/>
      <dgm:spPr/>
    </dgm:pt>
    <dgm:pt modelId="{373C184A-51EA-3D43-9AFC-960B80F836CD}" type="pres">
      <dgm:prSet presAssocID="{8947501F-1DC4-4880-9B73-F9C4A9070F3A}" presName="Name13" presStyleLbl="parChTrans1D2" presStyleIdx="1" presStyleCnt="4"/>
      <dgm:spPr/>
    </dgm:pt>
    <dgm:pt modelId="{C8B8BD0D-D2D9-884B-B937-3B91EECD0D08}" type="pres">
      <dgm:prSet presAssocID="{D5910ABF-2250-42ED-AF8F-A1F4BA2B7D95}" presName="childText" presStyleLbl="bgAcc1" presStyleIdx="1" presStyleCnt="4">
        <dgm:presLayoutVars>
          <dgm:bulletEnabled val="1"/>
        </dgm:presLayoutVars>
      </dgm:prSet>
      <dgm:spPr/>
    </dgm:pt>
    <dgm:pt modelId="{D3EFFFA3-41D7-7F48-85B1-560F897D5140}" type="pres">
      <dgm:prSet presAssocID="{70BFDB87-568D-4B0F-BA6A-0AF8DF9B7CE9}" presName="root" presStyleCnt="0"/>
      <dgm:spPr/>
    </dgm:pt>
    <dgm:pt modelId="{97886DFA-B3CA-254E-AA35-F8308F58ED54}" type="pres">
      <dgm:prSet presAssocID="{70BFDB87-568D-4B0F-BA6A-0AF8DF9B7CE9}" presName="rootComposite" presStyleCnt="0"/>
      <dgm:spPr/>
    </dgm:pt>
    <dgm:pt modelId="{1243292F-68B9-DF4D-832E-EEE23442476D}" type="pres">
      <dgm:prSet presAssocID="{70BFDB87-568D-4B0F-BA6A-0AF8DF9B7CE9}" presName="rootText" presStyleLbl="node1" presStyleIdx="2" presStyleCnt="4"/>
      <dgm:spPr/>
    </dgm:pt>
    <dgm:pt modelId="{935F451B-309E-4B47-987D-705E2E492481}" type="pres">
      <dgm:prSet presAssocID="{70BFDB87-568D-4B0F-BA6A-0AF8DF9B7CE9}" presName="rootConnector" presStyleLbl="node1" presStyleIdx="2" presStyleCnt="4"/>
      <dgm:spPr/>
    </dgm:pt>
    <dgm:pt modelId="{0B7F8968-0376-5543-B39D-A6C2902B6E20}" type="pres">
      <dgm:prSet presAssocID="{70BFDB87-568D-4B0F-BA6A-0AF8DF9B7CE9}" presName="childShape" presStyleCnt="0"/>
      <dgm:spPr/>
    </dgm:pt>
    <dgm:pt modelId="{6FBD424E-11A4-0949-B533-6569AD9A8777}" type="pres">
      <dgm:prSet presAssocID="{52C965B6-5D79-4D5F-A823-F3CA2F15437A}" presName="Name13" presStyleLbl="parChTrans1D2" presStyleIdx="2" presStyleCnt="4"/>
      <dgm:spPr/>
    </dgm:pt>
    <dgm:pt modelId="{582C2F0A-B7DE-4247-8D97-960179BF36C9}" type="pres">
      <dgm:prSet presAssocID="{A8352F7E-9597-4A9C-A16B-2EA75DF1A9EE}" presName="childText" presStyleLbl="bgAcc1" presStyleIdx="2" presStyleCnt="4">
        <dgm:presLayoutVars>
          <dgm:bulletEnabled val="1"/>
        </dgm:presLayoutVars>
      </dgm:prSet>
      <dgm:spPr/>
    </dgm:pt>
    <dgm:pt modelId="{A87E2B2E-447B-CA40-85DB-4606F360E765}" type="pres">
      <dgm:prSet presAssocID="{F82DA1B1-3AAA-46F7-B721-89187204B434}" presName="root" presStyleCnt="0"/>
      <dgm:spPr/>
    </dgm:pt>
    <dgm:pt modelId="{C5848ED1-719C-F34C-8133-364CE00A7BEB}" type="pres">
      <dgm:prSet presAssocID="{F82DA1B1-3AAA-46F7-B721-89187204B434}" presName="rootComposite" presStyleCnt="0"/>
      <dgm:spPr/>
    </dgm:pt>
    <dgm:pt modelId="{618A1463-076C-2242-86D7-5E0BADA38290}" type="pres">
      <dgm:prSet presAssocID="{F82DA1B1-3AAA-46F7-B721-89187204B434}" presName="rootText" presStyleLbl="node1" presStyleIdx="3" presStyleCnt="4"/>
      <dgm:spPr/>
    </dgm:pt>
    <dgm:pt modelId="{0195443C-925B-0B4D-9BCA-94EA7A9F2E21}" type="pres">
      <dgm:prSet presAssocID="{F82DA1B1-3AAA-46F7-B721-89187204B434}" presName="rootConnector" presStyleLbl="node1" presStyleIdx="3" presStyleCnt="4"/>
      <dgm:spPr/>
    </dgm:pt>
    <dgm:pt modelId="{B1E7C9E5-5502-C845-80D9-ED017889FFC2}" type="pres">
      <dgm:prSet presAssocID="{F82DA1B1-3AAA-46F7-B721-89187204B434}" presName="childShape" presStyleCnt="0"/>
      <dgm:spPr/>
    </dgm:pt>
    <dgm:pt modelId="{6F461F99-6FA1-E94A-B4BE-94C7AF9B841D}" type="pres">
      <dgm:prSet presAssocID="{C2C0EB94-209C-40DA-B006-E3F52BED99B1}" presName="Name13" presStyleLbl="parChTrans1D2" presStyleIdx="3" presStyleCnt="4"/>
      <dgm:spPr/>
    </dgm:pt>
    <dgm:pt modelId="{731B92B4-4465-E64E-9B66-B79942EBAF60}" type="pres">
      <dgm:prSet presAssocID="{2107EC60-60BA-419F-B364-AC020C5812C9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CA318D07-26E1-4163-8625-9B9A5EE99667}" srcId="{70BFDB87-568D-4B0F-BA6A-0AF8DF9B7CE9}" destId="{A8352F7E-9597-4A9C-A16B-2EA75DF1A9EE}" srcOrd="0" destOrd="0" parTransId="{52C965B6-5D79-4D5F-A823-F3CA2F15437A}" sibTransId="{3872B460-7F90-4413-AC4C-B807258723A5}"/>
    <dgm:cxn modelId="{651C5F09-C93D-0741-8D4C-0B66237320A0}" type="presOf" srcId="{F82DA1B1-3AAA-46F7-B721-89187204B434}" destId="{0195443C-925B-0B4D-9BCA-94EA7A9F2E21}" srcOrd="1" destOrd="0" presId="urn:microsoft.com/office/officeart/2005/8/layout/hierarchy3"/>
    <dgm:cxn modelId="{FF515B12-18C2-DD42-8CB7-59F3C10FD272}" type="presOf" srcId="{2107EC60-60BA-419F-B364-AC020C5812C9}" destId="{731B92B4-4465-E64E-9B66-B79942EBAF60}" srcOrd="0" destOrd="0" presId="urn:microsoft.com/office/officeart/2005/8/layout/hierarchy3"/>
    <dgm:cxn modelId="{1AC4832B-342E-6F46-8F68-60B6618091CD}" type="presOf" srcId="{D5910ABF-2250-42ED-AF8F-A1F4BA2B7D95}" destId="{C8B8BD0D-D2D9-884B-B937-3B91EECD0D08}" srcOrd="0" destOrd="0" presId="urn:microsoft.com/office/officeart/2005/8/layout/hierarchy3"/>
    <dgm:cxn modelId="{2DC62E2F-A12B-7242-8D30-68E3E87C45BD}" type="presOf" srcId="{52C965B6-5D79-4D5F-A823-F3CA2F15437A}" destId="{6FBD424E-11A4-0949-B533-6569AD9A8777}" srcOrd="0" destOrd="0" presId="urn:microsoft.com/office/officeart/2005/8/layout/hierarchy3"/>
    <dgm:cxn modelId="{36EF0C31-C2D4-0240-8F30-37FB4B77CCB6}" type="presOf" srcId="{E188BE9C-A619-4D8A-8425-44577C7B7715}" destId="{69DB7D63-A1D0-BE41-8029-15C88278CD47}" srcOrd="0" destOrd="0" presId="urn:microsoft.com/office/officeart/2005/8/layout/hierarchy3"/>
    <dgm:cxn modelId="{10C5E839-A3C0-B44C-8C75-A190A3F0CE86}" type="presOf" srcId="{FBC285D0-3242-482B-89C2-C7DAE8DE2174}" destId="{BA59AD10-F156-8442-ACD3-55807D46A2EE}" srcOrd="0" destOrd="0" presId="urn:microsoft.com/office/officeart/2005/8/layout/hierarchy3"/>
    <dgm:cxn modelId="{B862415D-BCFF-2D42-850A-2717F32451F2}" type="presOf" srcId="{2BDCD0D7-D2A7-469E-8F53-20B679C5C2AE}" destId="{2EECF174-44CE-B047-A8EF-60E891A5855F}" srcOrd="1" destOrd="0" presId="urn:microsoft.com/office/officeart/2005/8/layout/hierarchy3"/>
    <dgm:cxn modelId="{32AB7560-5283-9848-A4F7-A7F06F1B8104}" type="presOf" srcId="{0EE568DA-A453-4C52-BB5D-055F215A8579}" destId="{1DBB1164-FE52-6444-AEB0-BB4DF8690555}" srcOrd="0" destOrd="0" presId="urn:microsoft.com/office/officeart/2005/8/layout/hierarchy3"/>
    <dgm:cxn modelId="{3F63CA64-3A64-2D45-8201-DC8F55B1475E}" type="presOf" srcId="{F82DA1B1-3AAA-46F7-B721-89187204B434}" destId="{618A1463-076C-2242-86D7-5E0BADA38290}" srcOrd="0" destOrd="0" presId="urn:microsoft.com/office/officeart/2005/8/layout/hierarchy3"/>
    <dgm:cxn modelId="{32015E45-9F13-4878-85B4-542E96B46B30}" srcId="{E188BE9C-A619-4D8A-8425-44577C7B7715}" destId="{70BFDB87-568D-4B0F-BA6A-0AF8DF9B7CE9}" srcOrd="2" destOrd="0" parTransId="{871CAA93-E022-46A2-9FF1-AAD5060BBDBC}" sibTransId="{1EEA7A5A-B3D6-4322-9496-D635D6699EC3}"/>
    <dgm:cxn modelId="{8C28186D-2965-4645-AA13-80911561499C}" type="presOf" srcId="{70BFDB87-568D-4B0F-BA6A-0AF8DF9B7CE9}" destId="{935F451B-309E-4B47-987D-705E2E492481}" srcOrd="1" destOrd="0" presId="urn:microsoft.com/office/officeart/2005/8/layout/hierarchy3"/>
    <dgm:cxn modelId="{23313172-6A67-42E8-86DC-FBCBE1E3B54E}" srcId="{FBC285D0-3242-482B-89C2-C7DAE8DE2174}" destId="{0EE568DA-A453-4C52-BB5D-055F215A8579}" srcOrd="0" destOrd="0" parTransId="{B5AACE1E-7074-48C8-B790-24BDD79EC84B}" sibTransId="{3F2AD3B7-FBBF-43F3-91E1-02BF13900760}"/>
    <dgm:cxn modelId="{D57AA17E-A215-6043-A90B-E51481823862}" type="presOf" srcId="{A8352F7E-9597-4A9C-A16B-2EA75DF1A9EE}" destId="{582C2F0A-B7DE-4247-8D97-960179BF36C9}" srcOrd="0" destOrd="0" presId="urn:microsoft.com/office/officeart/2005/8/layout/hierarchy3"/>
    <dgm:cxn modelId="{04E98F8C-0452-4545-BAB2-01A5E70E348D}" type="presOf" srcId="{70BFDB87-568D-4B0F-BA6A-0AF8DF9B7CE9}" destId="{1243292F-68B9-DF4D-832E-EEE23442476D}" srcOrd="0" destOrd="0" presId="urn:microsoft.com/office/officeart/2005/8/layout/hierarchy3"/>
    <dgm:cxn modelId="{E8BE6492-35A6-4313-AD64-4BC4B60EC1EF}" srcId="{2BDCD0D7-D2A7-469E-8F53-20B679C5C2AE}" destId="{D5910ABF-2250-42ED-AF8F-A1F4BA2B7D95}" srcOrd="0" destOrd="0" parTransId="{8947501F-1DC4-4880-9B73-F9C4A9070F3A}" sibTransId="{8D5061C7-1052-4996-9CAD-DBC5B8D2CD32}"/>
    <dgm:cxn modelId="{31D03DA7-773E-4A48-A6A3-B4799B886112}" srcId="{E188BE9C-A619-4D8A-8425-44577C7B7715}" destId="{2BDCD0D7-D2A7-469E-8F53-20B679C5C2AE}" srcOrd="1" destOrd="0" parTransId="{F8575BFC-4F5E-415A-BACD-9FABE409525E}" sibTransId="{0FA3F946-62D9-48A0-BE40-6A828407D032}"/>
    <dgm:cxn modelId="{DF8E40A7-21C1-45BE-BE15-1B1B37171693}" srcId="{E188BE9C-A619-4D8A-8425-44577C7B7715}" destId="{FBC285D0-3242-482B-89C2-C7DAE8DE2174}" srcOrd="0" destOrd="0" parTransId="{0279A929-B17A-43A0-B0FA-418BB9035F89}" sibTransId="{384DB854-75E9-4A08-9E2A-3751A097A95F}"/>
    <dgm:cxn modelId="{2B27E1B3-DD93-5949-B125-84E9A407190F}" type="presOf" srcId="{FBC285D0-3242-482B-89C2-C7DAE8DE2174}" destId="{30A56121-B9B3-C543-82C6-9B1B469FC0F7}" srcOrd="1" destOrd="0" presId="urn:microsoft.com/office/officeart/2005/8/layout/hierarchy3"/>
    <dgm:cxn modelId="{545736B5-8C30-43C2-B077-56D2C11A0C58}" srcId="{F82DA1B1-3AAA-46F7-B721-89187204B434}" destId="{2107EC60-60BA-419F-B364-AC020C5812C9}" srcOrd="0" destOrd="0" parTransId="{C2C0EB94-209C-40DA-B006-E3F52BED99B1}" sibTransId="{66E7DC85-822D-4AB0-8B57-110F87E84A4C}"/>
    <dgm:cxn modelId="{4944C7C1-A16B-8646-B36F-220353B0B185}" type="presOf" srcId="{C2C0EB94-209C-40DA-B006-E3F52BED99B1}" destId="{6F461F99-6FA1-E94A-B4BE-94C7AF9B841D}" srcOrd="0" destOrd="0" presId="urn:microsoft.com/office/officeart/2005/8/layout/hierarchy3"/>
    <dgm:cxn modelId="{F40D28DC-7163-5247-95F0-0EA251419512}" type="presOf" srcId="{B5AACE1E-7074-48C8-B790-24BDD79EC84B}" destId="{5C5B8E3C-798A-BD44-A0AF-BF2DDC128827}" srcOrd="0" destOrd="0" presId="urn:microsoft.com/office/officeart/2005/8/layout/hierarchy3"/>
    <dgm:cxn modelId="{6FB6F2E4-5C66-F248-B787-0253BF25DEF3}" type="presOf" srcId="{8947501F-1DC4-4880-9B73-F9C4A9070F3A}" destId="{373C184A-51EA-3D43-9AFC-960B80F836CD}" srcOrd="0" destOrd="0" presId="urn:microsoft.com/office/officeart/2005/8/layout/hierarchy3"/>
    <dgm:cxn modelId="{56ED7EEF-4ED5-4C32-BF50-6ABD1C10E910}" srcId="{E188BE9C-A619-4D8A-8425-44577C7B7715}" destId="{F82DA1B1-3AAA-46F7-B721-89187204B434}" srcOrd="3" destOrd="0" parTransId="{58484CD6-5F59-44FB-A895-6A2C421AB7C4}" sibTransId="{BBA5AEAD-751A-4DBA-BFF8-D35F967B2756}"/>
    <dgm:cxn modelId="{BD2062F9-88EB-8640-B836-219A56E13B76}" type="presOf" srcId="{2BDCD0D7-D2A7-469E-8F53-20B679C5C2AE}" destId="{1EC16C64-E809-5B4C-99F6-BD8E52E4C8E4}" srcOrd="0" destOrd="0" presId="urn:microsoft.com/office/officeart/2005/8/layout/hierarchy3"/>
    <dgm:cxn modelId="{4CE5328E-F8E1-1144-A9F8-034DE6D12552}" type="presParOf" srcId="{69DB7D63-A1D0-BE41-8029-15C88278CD47}" destId="{ECD0E934-B154-844A-B357-0E04216C7855}" srcOrd="0" destOrd="0" presId="urn:microsoft.com/office/officeart/2005/8/layout/hierarchy3"/>
    <dgm:cxn modelId="{00598CAE-143A-544A-9B85-B0CD9CEF1E1B}" type="presParOf" srcId="{ECD0E934-B154-844A-B357-0E04216C7855}" destId="{0A3B0E3D-81F6-EC4E-B99C-311980651CB5}" srcOrd="0" destOrd="0" presId="urn:microsoft.com/office/officeart/2005/8/layout/hierarchy3"/>
    <dgm:cxn modelId="{EEBA8E19-7122-4341-9A2C-869899FC56CE}" type="presParOf" srcId="{0A3B0E3D-81F6-EC4E-B99C-311980651CB5}" destId="{BA59AD10-F156-8442-ACD3-55807D46A2EE}" srcOrd="0" destOrd="0" presId="urn:microsoft.com/office/officeart/2005/8/layout/hierarchy3"/>
    <dgm:cxn modelId="{5B9C8E21-5AC3-084F-9883-7ECDD2EFDBDF}" type="presParOf" srcId="{0A3B0E3D-81F6-EC4E-B99C-311980651CB5}" destId="{30A56121-B9B3-C543-82C6-9B1B469FC0F7}" srcOrd="1" destOrd="0" presId="urn:microsoft.com/office/officeart/2005/8/layout/hierarchy3"/>
    <dgm:cxn modelId="{5BB1B977-26C3-C643-92E7-146C7EE5C37B}" type="presParOf" srcId="{ECD0E934-B154-844A-B357-0E04216C7855}" destId="{2FF539A3-A63F-F846-A239-444658F2F0E8}" srcOrd="1" destOrd="0" presId="urn:microsoft.com/office/officeart/2005/8/layout/hierarchy3"/>
    <dgm:cxn modelId="{27AA03AB-3853-3E4E-93ED-1685E3BE0982}" type="presParOf" srcId="{2FF539A3-A63F-F846-A239-444658F2F0E8}" destId="{5C5B8E3C-798A-BD44-A0AF-BF2DDC128827}" srcOrd="0" destOrd="0" presId="urn:microsoft.com/office/officeart/2005/8/layout/hierarchy3"/>
    <dgm:cxn modelId="{1109731E-9ACC-2840-9907-A7286EB2B524}" type="presParOf" srcId="{2FF539A3-A63F-F846-A239-444658F2F0E8}" destId="{1DBB1164-FE52-6444-AEB0-BB4DF8690555}" srcOrd="1" destOrd="0" presId="urn:microsoft.com/office/officeart/2005/8/layout/hierarchy3"/>
    <dgm:cxn modelId="{7A0313DE-BCB4-6642-B0A1-935DB6AFA46B}" type="presParOf" srcId="{69DB7D63-A1D0-BE41-8029-15C88278CD47}" destId="{2410D3B9-A101-E842-8D82-1AF6AC4C1D4E}" srcOrd="1" destOrd="0" presId="urn:microsoft.com/office/officeart/2005/8/layout/hierarchy3"/>
    <dgm:cxn modelId="{8A21F609-36B4-6347-AA0C-CB888C9C6AAA}" type="presParOf" srcId="{2410D3B9-A101-E842-8D82-1AF6AC4C1D4E}" destId="{67CE9D13-8A89-5C4F-90CC-F54C02D64655}" srcOrd="0" destOrd="0" presId="urn:microsoft.com/office/officeart/2005/8/layout/hierarchy3"/>
    <dgm:cxn modelId="{C4B68EB1-22E1-264B-9DF3-B686BB959384}" type="presParOf" srcId="{67CE9D13-8A89-5C4F-90CC-F54C02D64655}" destId="{1EC16C64-E809-5B4C-99F6-BD8E52E4C8E4}" srcOrd="0" destOrd="0" presId="urn:microsoft.com/office/officeart/2005/8/layout/hierarchy3"/>
    <dgm:cxn modelId="{DE8A6B8C-9814-614B-A113-A3FB56BDEFE1}" type="presParOf" srcId="{67CE9D13-8A89-5C4F-90CC-F54C02D64655}" destId="{2EECF174-44CE-B047-A8EF-60E891A5855F}" srcOrd="1" destOrd="0" presId="urn:microsoft.com/office/officeart/2005/8/layout/hierarchy3"/>
    <dgm:cxn modelId="{383709A3-3788-7943-94F1-F4778A024998}" type="presParOf" srcId="{2410D3B9-A101-E842-8D82-1AF6AC4C1D4E}" destId="{E1B55A14-8EF8-6744-BD66-8B4B36C57A8D}" srcOrd="1" destOrd="0" presId="urn:microsoft.com/office/officeart/2005/8/layout/hierarchy3"/>
    <dgm:cxn modelId="{3C74AC19-BA2A-224A-8949-23B73FBC50A3}" type="presParOf" srcId="{E1B55A14-8EF8-6744-BD66-8B4B36C57A8D}" destId="{373C184A-51EA-3D43-9AFC-960B80F836CD}" srcOrd="0" destOrd="0" presId="urn:microsoft.com/office/officeart/2005/8/layout/hierarchy3"/>
    <dgm:cxn modelId="{2B658D9B-C7A5-5143-82D3-B78F47E2893F}" type="presParOf" srcId="{E1B55A14-8EF8-6744-BD66-8B4B36C57A8D}" destId="{C8B8BD0D-D2D9-884B-B937-3B91EECD0D08}" srcOrd="1" destOrd="0" presId="urn:microsoft.com/office/officeart/2005/8/layout/hierarchy3"/>
    <dgm:cxn modelId="{D3464C87-8F74-C74E-8533-EF301DA6C0C0}" type="presParOf" srcId="{69DB7D63-A1D0-BE41-8029-15C88278CD47}" destId="{D3EFFFA3-41D7-7F48-85B1-560F897D5140}" srcOrd="2" destOrd="0" presId="urn:microsoft.com/office/officeart/2005/8/layout/hierarchy3"/>
    <dgm:cxn modelId="{C01B2486-AADB-DD4C-A960-82304888B8E6}" type="presParOf" srcId="{D3EFFFA3-41D7-7F48-85B1-560F897D5140}" destId="{97886DFA-B3CA-254E-AA35-F8308F58ED54}" srcOrd="0" destOrd="0" presId="urn:microsoft.com/office/officeart/2005/8/layout/hierarchy3"/>
    <dgm:cxn modelId="{F3492FDE-3CB2-524B-8EC8-28845FE752F5}" type="presParOf" srcId="{97886DFA-B3CA-254E-AA35-F8308F58ED54}" destId="{1243292F-68B9-DF4D-832E-EEE23442476D}" srcOrd="0" destOrd="0" presId="urn:microsoft.com/office/officeart/2005/8/layout/hierarchy3"/>
    <dgm:cxn modelId="{3E8DAC05-58EC-D548-A260-87ADC69FA591}" type="presParOf" srcId="{97886DFA-B3CA-254E-AA35-F8308F58ED54}" destId="{935F451B-309E-4B47-987D-705E2E492481}" srcOrd="1" destOrd="0" presId="urn:microsoft.com/office/officeart/2005/8/layout/hierarchy3"/>
    <dgm:cxn modelId="{900E4A54-F465-0D40-9C7B-2604135D6654}" type="presParOf" srcId="{D3EFFFA3-41D7-7F48-85B1-560F897D5140}" destId="{0B7F8968-0376-5543-B39D-A6C2902B6E20}" srcOrd="1" destOrd="0" presId="urn:microsoft.com/office/officeart/2005/8/layout/hierarchy3"/>
    <dgm:cxn modelId="{A74DBB97-0C82-C248-A6AB-566CA1605DB5}" type="presParOf" srcId="{0B7F8968-0376-5543-B39D-A6C2902B6E20}" destId="{6FBD424E-11A4-0949-B533-6569AD9A8777}" srcOrd="0" destOrd="0" presId="urn:microsoft.com/office/officeart/2005/8/layout/hierarchy3"/>
    <dgm:cxn modelId="{04F9BD18-5A42-1943-B506-7C8724C9C58A}" type="presParOf" srcId="{0B7F8968-0376-5543-B39D-A6C2902B6E20}" destId="{582C2F0A-B7DE-4247-8D97-960179BF36C9}" srcOrd="1" destOrd="0" presId="urn:microsoft.com/office/officeart/2005/8/layout/hierarchy3"/>
    <dgm:cxn modelId="{7EEAAEEE-7FF9-694C-A9C5-A389A337D43D}" type="presParOf" srcId="{69DB7D63-A1D0-BE41-8029-15C88278CD47}" destId="{A87E2B2E-447B-CA40-85DB-4606F360E765}" srcOrd="3" destOrd="0" presId="urn:microsoft.com/office/officeart/2005/8/layout/hierarchy3"/>
    <dgm:cxn modelId="{ED5BEEB5-9D92-7845-BAFB-1F3EC471E1E6}" type="presParOf" srcId="{A87E2B2E-447B-CA40-85DB-4606F360E765}" destId="{C5848ED1-719C-F34C-8133-364CE00A7BEB}" srcOrd="0" destOrd="0" presId="urn:microsoft.com/office/officeart/2005/8/layout/hierarchy3"/>
    <dgm:cxn modelId="{C9AD1DAB-1334-D645-80E9-12BD10F81AC1}" type="presParOf" srcId="{C5848ED1-719C-F34C-8133-364CE00A7BEB}" destId="{618A1463-076C-2242-86D7-5E0BADA38290}" srcOrd="0" destOrd="0" presId="urn:microsoft.com/office/officeart/2005/8/layout/hierarchy3"/>
    <dgm:cxn modelId="{C2A13DF1-A75B-994D-AA39-1AE1C82E998E}" type="presParOf" srcId="{C5848ED1-719C-F34C-8133-364CE00A7BEB}" destId="{0195443C-925B-0B4D-9BCA-94EA7A9F2E21}" srcOrd="1" destOrd="0" presId="urn:microsoft.com/office/officeart/2005/8/layout/hierarchy3"/>
    <dgm:cxn modelId="{D86A0660-29FF-E546-A079-E7B739403CA9}" type="presParOf" srcId="{A87E2B2E-447B-CA40-85DB-4606F360E765}" destId="{B1E7C9E5-5502-C845-80D9-ED017889FFC2}" srcOrd="1" destOrd="0" presId="urn:microsoft.com/office/officeart/2005/8/layout/hierarchy3"/>
    <dgm:cxn modelId="{CF2E1777-2DB0-5742-8549-B7E1A3CC4CDE}" type="presParOf" srcId="{B1E7C9E5-5502-C845-80D9-ED017889FFC2}" destId="{6F461F99-6FA1-E94A-B4BE-94C7AF9B841D}" srcOrd="0" destOrd="0" presId="urn:microsoft.com/office/officeart/2005/8/layout/hierarchy3"/>
    <dgm:cxn modelId="{8D039D67-F433-F347-B633-79968A91317E}" type="presParOf" srcId="{B1E7C9E5-5502-C845-80D9-ED017889FFC2}" destId="{731B92B4-4465-E64E-9B66-B79942EBAF6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28653E-A869-4D13-AF93-ED9F9037E02C}">
      <dsp:nvSpPr>
        <dsp:cNvPr id="0" name=""/>
        <dsp:cNvSpPr/>
      </dsp:nvSpPr>
      <dsp:spPr>
        <a:xfrm>
          <a:off x="212" y="0"/>
          <a:ext cx="2564297" cy="26909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0" rIns="253296" bIns="33020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u="none" kern="1200">
              <a:latin typeface="Sabon Next LT"/>
              <a:cs typeface="Sabon Next LT"/>
            </a:rPr>
            <a:t>Industry Leader:</a:t>
          </a:r>
          <a:r>
            <a:rPr lang="en-US" sz="1600" i="1" kern="1200">
              <a:latin typeface="Sabon Next LT"/>
              <a:cs typeface="Sabon Next LT"/>
            </a:rPr>
            <a:t> </a:t>
          </a:r>
          <a:br>
            <a:rPr lang="en-US" sz="1600" i="1" kern="1200">
              <a:latin typeface="Sabon Next LT"/>
              <a:cs typeface="Sabon Next LT"/>
            </a:rPr>
          </a:br>
          <a:r>
            <a:rPr lang="en-US" sz="1600" kern="1200">
              <a:latin typeface="Sabon Next LT"/>
              <a:cs typeface="Sabon Next LT"/>
            </a:rPr>
            <a:t>Globally recognized for customer</a:t>
          </a:r>
          <a:r>
            <a:rPr lang="en-US" sz="1600" b="0" kern="1200">
              <a:latin typeface="Sabon Next LT"/>
              <a:cs typeface="Sabon Next LT"/>
            </a:rPr>
            <a:t> service, innovation, and reliability.</a:t>
          </a:r>
        </a:p>
      </dsp:txBody>
      <dsp:txXfrm>
        <a:off x="212" y="1076391"/>
        <a:ext cx="2564297" cy="1614587"/>
      </dsp:txXfrm>
    </dsp:sp>
    <dsp:sp modelId="{5F3010F5-F01F-4FC2-AD67-878CD3AC446D}">
      <dsp:nvSpPr>
        <dsp:cNvPr id="0" name=""/>
        <dsp:cNvSpPr/>
      </dsp:nvSpPr>
      <dsp:spPr>
        <a:xfrm>
          <a:off x="212" y="0"/>
          <a:ext cx="2564297" cy="107639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165100" rIns="253296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01</a:t>
          </a:r>
        </a:p>
      </dsp:txBody>
      <dsp:txXfrm>
        <a:off x="212" y="0"/>
        <a:ext cx="2564297" cy="1076391"/>
      </dsp:txXfrm>
    </dsp:sp>
    <dsp:sp modelId="{06F8D227-BC1D-4C37-890A-739F338BF1A1}">
      <dsp:nvSpPr>
        <dsp:cNvPr id="0" name=""/>
        <dsp:cNvSpPr/>
      </dsp:nvSpPr>
      <dsp:spPr>
        <a:xfrm>
          <a:off x="2769653" y="0"/>
          <a:ext cx="2564297" cy="26909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0" rIns="253296" bIns="33020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u="none" kern="1200">
              <a:latin typeface="Sabon Next LT"/>
              <a:cs typeface="Sabon Next LT"/>
            </a:rPr>
            <a:t>Global Reach </a:t>
          </a:r>
          <a:r>
            <a:rPr lang="en-US" sz="1600" b="1" i="0" u="none" kern="1200">
              <a:latin typeface="Sabon Next LT"/>
              <a:cs typeface="Sabon Next LT"/>
            </a:rPr>
            <a:t>&amp;</a:t>
          </a:r>
          <a:r>
            <a:rPr lang="en-US" sz="1600" b="1" i="1" u="none" kern="1200">
              <a:latin typeface="Sabon Next LT"/>
              <a:cs typeface="Sabon Next LT"/>
            </a:rPr>
            <a:t> History:</a:t>
          </a:r>
          <a:br>
            <a:rPr lang="en-US" sz="1600" b="1" i="1" kern="1200">
              <a:latin typeface="Sabon Next LT"/>
              <a:cs typeface="Sabon Next LT"/>
            </a:rPr>
          </a:br>
          <a:r>
            <a:rPr lang="en-US" sz="1600" i="1" kern="1200">
              <a:latin typeface="Sabon Next LT"/>
              <a:cs typeface="Sabon Next LT"/>
            </a:rPr>
            <a:t> </a:t>
          </a:r>
          <a:r>
            <a:rPr lang="en-US" sz="1600" kern="1200">
              <a:latin typeface="Sabon Next LT"/>
              <a:cs typeface="Sabon Next LT"/>
            </a:rPr>
            <a:t>Serves millions of passengers across its international network.</a:t>
          </a:r>
        </a:p>
      </dsp:txBody>
      <dsp:txXfrm>
        <a:off x="2769653" y="1076391"/>
        <a:ext cx="2564297" cy="1614587"/>
      </dsp:txXfrm>
    </dsp:sp>
    <dsp:sp modelId="{A897EF07-62D2-46AC-8770-2AC38534E96C}">
      <dsp:nvSpPr>
        <dsp:cNvPr id="0" name=""/>
        <dsp:cNvSpPr/>
      </dsp:nvSpPr>
      <dsp:spPr>
        <a:xfrm>
          <a:off x="2769653" y="0"/>
          <a:ext cx="2564297" cy="107639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165100" rIns="253296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02</a:t>
          </a:r>
        </a:p>
      </dsp:txBody>
      <dsp:txXfrm>
        <a:off x="2769653" y="0"/>
        <a:ext cx="2564297" cy="1076391"/>
      </dsp:txXfrm>
    </dsp:sp>
    <dsp:sp modelId="{60BB3A44-3DC4-445F-BDF0-6C8C7E7640E6}">
      <dsp:nvSpPr>
        <dsp:cNvPr id="0" name=""/>
        <dsp:cNvSpPr/>
      </dsp:nvSpPr>
      <dsp:spPr>
        <a:xfrm>
          <a:off x="5539094" y="0"/>
          <a:ext cx="2564297" cy="26909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0" rIns="253296" bIns="33020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u="none" kern="1200">
              <a:latin typeface="Sabon Next LT"/>
              <a:cs typeface="Sabon Next LT"/>
            </a:rPr>
            <a:t>Clear Mission </a:t>
          </a:r>
          <a:r>
            <a:rPr lang="en-US" sz="1600" b="1" i="0" u="none" kern="1200">
              <a:latin typeface="Sabon Next LT"/>
              <a:cs typeface="Sabon Next LT"/>
            </a:rPr>
            <a:t>&amp;</a:t>
          </a:r>
          <a:r>
            <a:rPr lang="en-US" sz="1600" b="1" i="1" u="none" kern="1200">
              <a:latin typeface="Sabon Next LT"/>
              <a:cs typeface="Sabon Next LT"/>
            </a:rPr>
            <a:t> Purpose:</a:t>
          </a:r>
          <a:br>
            <a:rPr lang="en-US" sz="1600" b="1" i="1" kern="1200">
              <a:latin typeface="Sabon Next LT"/>
              <a:cs typeface="Sabon Next LT"/>
            </a:rPr>
          </a:br>
          <a:r>
            <a:rPr lang="en-US" sz="1600" kern="1200">
              <a:latin typeface="Sabon Next LT"/>
              <a:cs typeface="Sabon Next LT"/>
            </a:rPr>
            <a:t>Focus on meaningful travel experiences - beyond transportation.</a:t>
          </a:r>
        </a:p>
      </dsp:txBody>
      <dsp:txXfrm>
        <a:off x="5539094" y="1076391"/>
        <a:ext cx="2564297" cy="1614587"/>
      </dsp:txXfrm>
    </dsp:sp>
    <dsp:sp modelId="{A2E7545F-19C0-4522-BC0E-C10068EE11D8}">
      <dsp:nvSpPr>
        <dsp:cNvPr id="0" name=""/>
        <dsp:cNvSpPr/>
      </dsp:nvSpPr>
      <dsp:spPr>
        <a:xfrm>
          <a:off x="5539094" y="0"/>
          <a:ext cx="2564297" cy="107639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165100" rIns="253296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03</a:t>
          </a:r>
        </a:p>
      </dsp:txBody>
      <dsp:txXfrm>
        <a:off x="5539094" y="0"/>
        <a:ext cx="2564297" cy="1076391"/>
      </dsp:txXfrm>
    </dsp:sp>
    <dsp:sp modelId="{D9104CB2-613C-42F2-A7F2-0D65C0AA5757}">
      <dsp:nvSpPr>
        <dsp:cNvPr id="0" name=""/>
        <dsp:cNvSpPr/>
      </dsp:nvSpPr>
      <dsp:spPr>
        <a:xfrm>
          <a:off x="8308536" y="0"/>
          <a:ext cx="2564297" cy="26909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0" rIns="253296" bIns="33020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u="none" kern="1200">
              <a:latin typeface="Sabon Next LT"/>
              <a:cs typeface="Sabon Next LT"/>
            </a:rPr>
            <a:t>C</a:t>
          </a:r>
          <a:r>
            <a:rPr lang="en-US" sz="1600" b="1" i="1" u="none" kern="1200">
              <a:latin typeface="Sabon Next LT"/>
              <a:cs typeface="Sabon Next LT"/>
            </a:rPr>
            <a:t>ustomer-Focused Strategy</a:t>
          </a:r>
          <a:r>
            <a:rPr lang="en-US" sz="1600" b="1" u="sng" kern="1200">
              <a:latin typeface="Sabon Next LT"/>
              <a:cs typeface="Sabon Next LT"/>
            </a:rPr>
            <a:t>:</a:t>
          </a:r>
          <a:br>
            <a:rPr lang="en-US" sz="1600" b="1" u="sng" kern="1200">
              <a:latin typeface="Sabon Next LT"/>
              <a:cs typeface="Sabon Next LT"/>
            </a:rPr>
          </a:br>
          <a:r>
            <a:rPr lang="en-US" sz="1600" kern="1200">
              <a:latin typeface="Sabon Next LT"/>
              <a:cs typeface="Sabon Next LT"/>
            </a:rPr>
            <a:t>Prioritizing comfort, safety, and innovation</a:t>
          </a:r>
          <a:br>
            <a:rPr lang="en-US" sz="1600" kern="1200">
              <a:latin typeface="Sabon Next LT"/>
              <a:cs typeface="Sabon Next LT"/>
            </a:rPr>
          </a:br>
          <a:endParaRPr lang="en-US" sz="1600" kern="1200">
            <a:latin typeface="Sabon Next LT"/>
            <a:cs typeface="Sabon Next LT"/>
          </a:endParaRPr>
        </a:p>
      </dsp:txBody>
      <dsp:txXfrm>
        <a:off x="8308536" y="1076391"/>
        <a:ext cx="2564297" cy="1614587"/>
      </dsp:txXfrm>
    </dsp:sp>
    <dsp:sp modelId="{9D803ABA-79D7-40ED-AB8F-2F1F9B336640}">
      <dsp:nvSpPr>
        <dsp:cNvPr id="0" name=""/>
        <dsp:cNvSpPr/>
      </dsp:nvSpPr>
      <dsp:spPr>
        <a:xfrm>
          <a:off x="8308536" y="0"/>
          <a:ext cx="2564297" cy="107639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296" tIns="165100" rIns="253296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04</a:t>
          </a:r>
        </a:p>
      </dsp:txBody>
      <dsp:txXfrm>
        <a:off x="8308536" y="0"/>
        <a:ext cx="2564297" cy="10763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9AD10-F156-8442-ACD3-55807D46A2EE}">
      <dsp:nvSpPr>
        <dsp:cNvPr id="0" name=""/>
        <dsp:cNvSpPr/>
      </dsp:nvSpPr>
      <dsp:spPr>
        <a:xfrm>
          <a:off x="1994" y="580191"/>
          <a:ext cx="2291987" cy="114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4300" kern="1200"/>
            <a:t>Invest in</a:t>
          </a:r>
        </a:p>
      </dsp:txBody>
      <dsp:txXfrm>
        <a:off x="35559" y="613756"/>
        <a:ext cx="2224857" cy="1078863"/>
      </dsp:txXfrm>
    </dsp:sp>
    <dsp:sp modelId="{5C5B8E3C-798A-BD44-A0AF-BF2DDC128827}">
      <dsp:nvSpPr>
        <dsp:cNvPr id="0" name=""/>
        <dsp:cNvSpPr/>
      </dsp:nvSpPr>
      <dsp:spPr>
        <a:xfrm>
          <a:off x="231192" y="1726184"/>
          <a:ext cx="229198" cy="859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9495"/>
              </a:lnTo>
              <a:lnTo>
                <a:pt x="229198" y="8594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BB1164-FE52-6444-AEB0-BB4DF8690555}">
      <dsp:nvSpPr>
        <dsp:cNvPr id="0" name=""/>
        <dsp:cNvSpPr/>
      </dsp:nvSpPr>
      <dsp:spPr>
        <a:xfrm>
          <a:off x="460391" y="2012683"/>
          <a:ext cx="1833589" cy="114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 </a:t>
          </a:r>
          <a:r>
            <a:rPr lang="en-US" sz="1800" kern="1200">
              <a:latin typeface="Grandview Display"/>
            </a:rPr>
            <a:t>Technology</a:t>
          </a:r>
          <a:r>
            <a:rPr lang="en-US" sz="1800" kern="1200"/>
            <a:t> for customer experience</a:t>
          </a:r>
        </a:p>
      </dsp:txBody>
      <dsp:txXfrm>
        <a:off x="493956" y="2046248"/>
        <a:ext cx="1766459" cy="1078863"/>
      </dsp:txXfrm>
    </dsp:sp>
    <dsp:sp modelId="{1EC16C64-E809-5B4C-99F6-BD8E52E4C8E4}">
      <dsp:nvSpPr>
        <dsp:cNvPr id="0" name=""/>
        <dsp:cNvSpPr/>
      </dsp:nvSpPr>
      <dsp:spPr>
        <a:xfrm>
          <a:off x="2866978" y="580191"/>
          <a:ext cx="2291987" cy="114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4300" kern="1200"/>
            <a:t>Improve</a:t>
          </a:r>
        </a:p>
      </dsp:txBody>
      <dsp:txXfrm>
        <a:off x="2900543" y="613756"/>
        <a:ext cx="2224857" cy="1078863"/>
      </dsp:txXfrm>
    </dsp:sp>
    <dsp:sp modelId="{373C184A-51EA-3D43-9AFC-960B80F836CD}">
      <dsp:nvSpPr>
        <dsp:cNvPr id="0" name=""/>
        <dsp:cNvSpPr/>
      </dsp:nvSpPr>
      <dsp:spPr>
        <a:xfrm>
          <a:off x="3096177" y="1726184"/>
          <a:ext cx="229198" cy="859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9495"/>
              </a:lnTo>
              <a:lnTo>
                <a:pt x="229198" y="8594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B8BD0D-D2D9-884B-B937-3B91EECD0D08}">
      <dsp:nvSpPr>
        <dsp:cNvPr id="0" name=""/>
        <dsp:cNvSpPr/>
      </dsp:nvSpPr>
      <dsp:spPr>
        <a:xfrm>
          <a:off x="3325376" y="2012683"/>
          <a:ext cx="1833589" cy="114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Grandview Display"/>
            </a:rPr>
            <a:t>Operational</a:t>
          </a:r>
          <a:r>
            <a:rPr lang="en-US" sz="1800" kern="1200"/>
            <a:t> efficiency</a:t>
          </a:r>
        </a:p>
      </dsp:txBody>
      <dsp:txXfrm>
        <a:off x="3358941" y="2046248"/>
        <a:ext cx="1766459" cy="1078863"/>
      </dsp:txXfrm>
    </dsp:sp>
    <dsp:sp modelId="{1243292F-68B9-DF4D-832E-EEE23442476D}">
      <dsp:nvSpPr>
        <dsp:cNvPr id="0" name=""/>
        <dsp:cNvSpPr/>
      </dsp:nvSpPr>
      <dsp:spPr>
        <a:xfrm>
          <a:off x="5731962" y="580191"/>
          <a:ext cx="2291987" cy="114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4300" kern="1200"/>
            <a:t>Expand</a:t>
          </a:r>
        </a:p>
      </dsp:txBody>
      <dsp:txXfrm>
        <a:off x="5765527" y="613756"/>
        <a:ext cx="2224857" cy="1078863"/>
      </dsp:txXfrm>
    </dsp:sp>
    <dsp:sp modelId="{6FBD424E-11A4-0949-B533-6569AD9A8777}">
      <dsp:nvSpPr>
        <dsp:cNvPr id="0" name=""/>
        <dsp:cNvSpPr/>
      </dsp:nvSpPr>
      <dsp:spPr>
        <a:xfrm>
          <a:off x="5961161" y="1726184"/>
          <a:ext cx="229198" cy="859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9495"/>
              </a:lnTo>
              <a:lnTo>
                <a:pt x="229198" y="8594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2C2F0A-B7DE-4247-8D97-960179BF36C9}">
      <dsp:nvSpPr>
        <dsp:cNvPr id="0" name=""/>
        <dsp:cNvSpPr/>
      </dsp:nvSpPr>
      <dsp:spPr>
        <a:xfrm>
          <a:off x="6190360" y="2012683"/>
          <a:ext cx="1833589" cy="114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Grandview Display"/>
            </a:rPr>
            <a:t>Routes</a:t>
          </a:r>
          <a:r>
            <a:rPr lang="en-US" sz="1800" kern="1200"/>
            <a:t> and partnerships</a:t>
          </a:r>
        </a:p>
      </dsp:txBody>
      <dsp:txXfrm>
        <a:off x="6223925" y="2046248"/>
        <a:ext cx="1766459" cy="1078863"/>
      </dsp:txXfrm>
    </dsp:sp>
    <dsp:sp modelId="{618A1463-076C-2242-86D7-5E0BADA38290}">
      <dsp:nvSpPr>
        <dsp:cNvPr id="0" name=""/>
        <dsp:cNvSpPr/>
      </dsp:nvSpPr>
      <dsp:spPr>
        <a:xfrm>
          <a:off x="8596947" y="580191"/>
          <a:ext cx="2291987" cy="114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4300" kern="1200"/>
            <a:t>Enhance</a:t>
          </a:r>
        </a:p>
      </dsp:txBody>
      <dsp:txXfrm>
        <a:off x="8630512" y="613756"/>
        <a:ext cx="2224857" cy="1078863"/>
      </dsp:txXfrm>
    </dsp:sp>
    <dsp:sp modelId="{6F461F99-6FA1-E94A-B4BE-94C7AF9B841D}">
      <dsp:nvSpPr>
        <dsp:cNvPr id="0" name=""/>
        <dsp:cNvSpPr/>
      </dsp:nvSpPr>
      <dsp:spPr>
        <a:xfrm>
          <a:off x="8826146" y="1726184"/>
          <a:ext cx="229198" cy="859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9495"/>
              </a:lnTo>
              <a:lnTo>
                <a:pt x="229198" y="8594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B92B4-4465-E64E-9B66-B79942EBAF60}">
      <dsp:nvSpPr>
        <dsp:cNvPr id="0" name=""/>
        <dsp:cNvSpPr/>
      </dsp:nvSpPr>
      <dsp:spPr>
        <a:xfrm>
          <a:off x="9055344" y="2012683"/>
          <a:ext cx="1833589" cy="114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Grandview Display"/>
            </a:rPr>
            <a:t>Personalization</a:t>
          </a:r>
          <a:r>
            <a:rPr lang="en-US" sz="1800" kern="1200"/>
            <a:t> (AI tools like Delta Concierge)</a:t>
          </a:r>
        </a:p>
      </dsp:txBody>
      <dsp:txXfrm>
        <a:off x="9088909" y="2046248"/>
        <a:ext cx="1766459" cy="10788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1C121F-25EF-EC46-97D9-6D0FFC54F3E6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96D06-AA0C-EC42-A099-D611B98DA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354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96D06-AA0C-EC42-A099-D611B98DA2B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398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042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528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9396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8397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578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214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7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13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0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1189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6049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65760" y="6338703"/>
            <a:ext cx="275844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203704" y="6338703"/>
            <a:ext cx="1392578" cy="365125"/>
          </a:xfrm>
        </p:spPr>
        <p:txBody>
          <a:bodyPr/>
          <a:lstStyle/>
          <a:p>
            <a:fld id="{BAE57423-0748-47C1-8E47-ED714A2C27C2}" type="datetime1">
              <a:rPr lang="en-US" smtClean="0"/>
              <a:t>4/17/2026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96282" y="6342301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9176" y="0"/>
            <a:ext cx="659282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28105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87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5" r:id="rId6"/>
    <p:sldLayoutId id="2147483730" r:id="rId7"/>
    <p:sldLayoutId id="2147483731" r:id="rId8"/>
    <p:sldLayoutId id="2147483732" r:id="rId9"/>
    <p:sldLayoutId id="2147483734" r:id="rId10"/>
    <p:sldLayoutId id="2147483733" r:id="rId11"/>
    <p:sldLayoutId id="2147483737" r:id="rId12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delta.com/flightsearch/book-a-flight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nationalcioreview.com/articles-insights/cio-field-notes/deltas-digital-flight-path-tech-enhancements-boost-operational-reliability/" TargetMode="External"/><Relationship Id="rId3" Type="http://schemas.openxmlformats.org/officeDocument/2006/relationships/hyperlink" Target="https://www.delta.com/us/en/about-delta/overviewhttps:/www.delta.com/us/en/about-delta/sustainability" TargetMode="External"/><Relationship Id="rId7" Type="http://schemas.openxmlformats.org/officeDocument/2006/relationships/hyperlink" Target="https://www.delta.com/us/en/about-delta/sustainability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delta.com/corporate-stats-and-facts?utm_source=chatgpt.com" TargetMode="External"/><Relationship Id="rId5" Type="http://schemas.openxmlformats.org/officeDocument/2006/relationships/hyperlink" Target="https://www.reuters.com/sustainability/boards-policy-regulation/credit-card-cash-reshapes-us-airline-loyalty-profit-2026-03-13/" TargetMode="External"/><Relationship Id="rId4" Type="http://schemas.openxmlformats.org/officeDocument/2006/relationships/hyperlink" Target="https://www.comparably.com/companies/delta-air-lines/mission" TargetMode="External"/><Relationship Id="rId9" Type="http://schemas.openxmlformats.org/officeDocument/2006/relationships/hyperlink" Target="https://search.yahoo.com/search?ei=utf-8&amp;fr=aaplw&amp;p=airport+challenges+with+delt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C1CCEC-ED96-60C0-A0BD-F6EEEBDBF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27" r="9091" b="19352"/>
          <a:stretch>
            <a:fillRect/>
          </a:stretch>
        </p:blipFill>
        <p:spPr bwMode="auto">
          <a:xfrm>
            <a:off x="20" y="152"/>
            <a:ext cx="12191980" cy="685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F4A644-85A7-735A-5567-4444F57CC6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Delta Airlines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45F6EA-E19D-DB28-0922-EC7F1F4516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979" y="5251621"/>
            <a:ext cx="8589354" cy="1406352"/>
          </a:xfrm>
        </p:spPr>
        <p:txBody>
          <a:bodyPr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600">
                <a:solidFill>
                  <a:srgbClr val="FFFFFF"/>
                </a:solidFill>
              </a:rPr>
              <a:t>Capstone project </a:t>
            </a:r>
          </a:p>
          <a:p>
            <a:pPr>
              <a:lnSpc>
                <a:spcPct val="120000"/>
              </a:lnSpc>
            </a:pPr>
            <a:r>
              <a:rPr lang="en-US" sz="1600">
                <a:solidFill>
                  <a:srgbClr val="FFFFFF"/>
                </a:solidFill>
              </a:rPr>
              <a:t>Dr. Kristin Davis </a:t>
            </a:r>
          </a:p>
          <a:p>
            <a:pPr>
              <a:lnSpc>
                <a:spcPct val="120000"/>
              </a:lnSpc>
            </a:pPr>
            <a:r>
              <a:rPr lang="en-US" sz="1600" dirty="0">
                <a:solidFill>
                  <a:srgbClr val="FFFFFF"/>
                </a:solidFill>
              </a:rPr>
              <a:t>Emily, katy, </a:t>
            </a:r>
            <a:r>
              <a:rPr lang="en-US" sz="1600" dirty="0" err="1">
                <a:solidFill>
                  <a:srgbClr val="FFFFFF"/>
                </a:solidFill>
              </a:rPr>
              <a:t>ManuEl</a:t>
            </a:r>
            <a:r>
              <a:rPr lang="en-US" sz="1600" dirty="0">
                <a:solidFill>
                  <a:srgbClr val="FFFFFF"/>
                </a:solidFill>
              </a:rPr>
              <a:t>, Niklas, Annaliza, Conleigh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9342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15" name="Rectangle 831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9623881A-4717-D961-205C-9FEA0D91A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9" b="38804"/>
          <a:stretch>
            <a:fillRect/>
          </a:stretch>
        </p:blipFill>
        <p:spPr bwMode="auto">
          <a:xfrm>
            <a:off x="660991" y="10"/>
            <a:ext cx="10870017" cy="462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317" name="Straight Connector 8316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60992" y="4651571"/>
            <a:ext cx="10869326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10" name="Rectangle 8309">
            <a:extLst>
              <a:ext uri="{FF2B5EF4-FFF2-40B4-BE49-F238E27FC236}">
                <a16:creationId xmlns:a16="http://schemas.microsoft.com/office/drawing/2014/main" id="{082278D4-03EB-28F0-96BC-89370398DFDC}"/>
              </a:ext>
            </a:extLst>
          </p:cNvPr>
          <p:cNvSpPr/>
          <p:nvPr/>
        </p:nvSpPr>
        <p:spPr>
          <a:xfrm>
            <a:off x="5953" y="488155"/>
            <a:ext cx="3024186" cy="8036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216" name="Content Placeholder 4">
            <a:extLst>
              <a:ext uri="{FF2B5EF4-FFF2-40B4-BE49-F238E27FC236}">
                <a16:creationId xmlns:a16="http://schemas.microsoft.com/office/drawing/2014/main" id="{7C8BE2CA-58E3-3B4F-BA58-AB136EB22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14820"/>
              </p:ext>
            </p:extLst>
          </p:nvPr>
        </p:nvGraphicFramePr>
        <p:xfrm>
          <a:off x="663918" y="3680832"/>
          <a:ext cx="10873046" cy="2690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268" name="Title 8267">
            <a:extLst>
              <a:ext uri="{FF2B5EF4-FFF2-40B4-BE49-F238E27FC236}">
                <a16:creationId xmlns:a16="http://schemas.microsoft.com/office/drawing/2014/main" id="{7F462B6D-2EE8-3078-69C0-75E03D523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40" y="484007"/>
            <a:ext cx="2372072" cy="809785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2941237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1AF45A-E1CA-E012-E251-485F1896E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DD7ED3-F89E-804F-678B-54261287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CC01F0-CFFA-84B8-82B1-41E7DE1DFC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516348" y="0"/>
            <a:ext cx="12708348" cy="7148447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56C8FE1-7D98-ADA6-280F-EC328EC77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8A4D2-C4EF-BA2D-A663-989B7C116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935" y="1200586"/>
            <a:ext cx="10011060" cy="654134"/>
          </a:xfrm>
        </p:spPr>
        <p:txBody>
          <a:bodyPr>
            <a:normAutofit fontScale="90000"/>
          </a:bodyPr>
          <a:lstStyle/>
          <a:p>
            <a:r>
              <a:rPr lang="en-US" sz="3600">
                <a:latin typeface="Sabon Next LT"/>
                <a:cs typeface="Sabon Next LT"/>
              </a:rPr>
              <a:t>The Vision </a:t>
            </a:r>
            <a:r>
              <a:rPr lang="en-US" sz="3600" err="1">
                <a:latin typeface="Sabon Next LT"/>
                <a:cs typeface="Sabon Next LT"/>
              </a:rPr>
              <a:t>Stateme</a:t>
            </a:r>
            <a:r>
              <a:rPr lang="en-US" sz="3600">
                <a:latin typeface="Sabon Next LT"/>
                <a:cs typeface="Sabon Next LT"/>
              </a:rPr>
              <a:t>nt</a:t>
            </a:r>
            <a:br>
              <a:rPr lang="en-US" sz="3600">
                <a:latin typeface="Sabon Next LT"/>
                <a:cs typeface="Sabon Next LT"/>
              </a:rPr>
            </a:br>
            <a:br>
              <a:rPr lang="en-US" sz="3600">
                <a:latin typeface="Sabon Next LT"/>
                <a:cs typeface="Sabon Next LT"/>
              </a:rPr>
            </a:br>
            <a:endParaRPr lang="en-US" sz="1800" b="0">
              <a:latin typeface="Sabon Next LT"/>
              <a:cs typeface="Sabon Next LT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8401D47-CFCB-A386-74EE-13A185C6F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CC797FF-90DD-05B3-75A5-EA8A0FCDF334}"/>
              </a:ext>
            </a:extLst>
          </p:cNvPr>
          <p:cNvSpPr txBox="1"/>
          <p:nvPr/>
        </p:nvSpPr>
        <p:spPr>
          <a:xfrm>
            <a:off x="1107555" y="1964531"/>
            <a:ext cx="1000097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“To be the world’s most trusted airline”</a:t>
            </a:r>
            <a:endParaRPr lang="en-US" sz="2400">
              <a:solidFill>
                <a:schemeClr val="accent3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endParaRPr lang="en-US" sz="2400" b="1">
              <a:solidFill>
                <a:schemeClr val="accent3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Reliability: On-time performance</a:t>
            </a:r>
            <a:endParaRPr lang="en-US" sz="2400">
              <a:solidFill>
                <a:schemeClr val="accent3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Safety: Strong operational standards</a:t>
            </a:r>
            <a:endParaRPr lang="en-US" sz="2400">
              <a:solidFill>
                <a:schemeClr val="accent3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Customer experience: Comfort + service</a:t>
            </a:r>
            <a:endParaRPr lang="en-US" sz="2400">
              <a:solidFill>
                <a:schemeClr val="accent3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Innovation: Technology improves travel</a:t>
            </a:r>
            <a:endParaRPr lang="en-US" sz="2400">
              <a:solidFill>
                <a:schemeClr val="accent3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Global reach: Worldwide connections</a:t>
            </a:r>
          </a:p>
          <a:p>
            <a:pPr marL="285750" indent="-285750">
              <a:buFont typeface="Arial"/>
              <a:buChar char="•"/>
            </a:pPr>
            <a:endParaRPr lang="en-US" sz="2400" b="1">
              <a:solidFill>
                <a:schemeClr val="accent3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accent3"/>
                </a:solidFill>
                <a:latin typeface="Sabon Next LT"/>
                <a:cs typeface="Sabon Next LT"/>
              </a:rPr>
              <a:t>Vision shapes how Delta invests in people &amp; technology.</a:t>
            </a:r>
            <a:endParaRPr lang="en-US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0983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89BBA96D-760C-44C0-B94F-3FDC8357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 close-up of a blue background&#10;&#10;AI-generated content may be incorrect.">
            <a:extLst>
              <a:ext uri="{FF2B5EF4-FFF2-40B4-BE49-F238E27FC236}">
                <a16:creationId xmlns:a16="http://schemas.microsoft.com/office/drawing/2014/main" id="{425C78CC-FB42-B10E-CD7E-00575B91F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>
            <a:fillRect/>
          </a:stretch>
        </p:blipFill>
        <p:spPr bwMode="auto">
          <a:xfrm>
            <a:off x="718" y="-164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EAA5F1BF-F733-47EA-A79A-01F3AD5A7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B1467-1E49-9B3E-8E58-23C54AEF2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874" y="1205799"/>
            <a:ext cx="9931152" cy="669441"/>
          </a:xfrm>
        </p:spPr>
        <p:txBody>
          <a:bodyPr>
            <a:normAutofit fontScale="90000"/>
          </a:bodyPr>
          <a:lstStyle/>
          <a:p>
            <a:r>
              <a:rPr lang="en-US" sz="3600">
                <a:latin typeface="Sabon Next LT"/>
                <a:cs typeface="Sabon Next LT"/>
              </a:rPr>
              <a:t>The Mission Statement</a:t>
            </a:r>
            <a:br>
              <a:rPr lang="en-US" sz="3600">
                <a:latin typeface="Sabon Next LT"/>
                <a:cs typeface="Sabon Next LT"/>
              </a:rPr>
            </a:br>
            <a:br>
              <a:rPr lang="en-US" sz="3600">
                <a:latin typeface="Sabon Next LT"/>
                <a:cs typeface="Sabon Next LT"/>
              </a:rPr>
            </a:br>
            <a:endParaRPr lang="en-US" sz="1800" b="0">
              <a:latin typeface="Sabon Next LT"/>
              <a:cs typeface="Sabon Next LT"/>
            </a:endParaRPr>
          </a:p>
        </p:txBody>
      </p:sp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652938D1-813E-4650-AAB9-E09257454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3C2E042-A738-77BE-301A-AC25637C7E4F}"/>
              </a:ext>
            </a:extLst>
          </p:cNvPr>
          <p:cNvSpPr txBox="1"/>
          <p:nvPr/>
        </p:nvSpPr>
        <p:spPr>
          <a:xfrm>
            <a:off x="1131093" y="1899047"/>
            <a:ext cx="9923859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“To connect people to opportunities while expanding the understanding of our planet and the people within it.”</a:t>
            </a:r>
            <a:endParaRPr lang="en-US" sz="2200">
              <a:solidFill>
                <a:schemeClr val="accent1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endParaRPr lang="en-US" sz="2200" b="1">
              <a:solidFill>
                <a:schemeClr val="accent1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Focus on:</a:t>
            </a:r>
            <a:endParaRPr lang="en-US" sz="2200">
              <a:solidFill>
                <a:schemeClr val="accent1"/>
              </a:solidFill>
              <a:latin typeface="Grandview Display"/>
              <a:cs typeface="Sabon Next LT"/>
            </a:endParaRPr>
          </a:p>
          <a:p>
            <a:pPr marL="742950" lvl="1" indent="-285750">
              <a:buFont typeface="Courier New"/>
              <a:buChar char="o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 Seamless travel </a:t>
            </a:r>
            <a:r>
              <a:rPr lang="en-US" sz="2200" b="1">
                <a:solidFill>
                  <a:schemeClr val="accent1">
                    <a:lumMod val="76000"/>
                  </a:schemeClr>
                </a:solidFill>
                <a:latin typeface="Sabon Next LT"/>
                <a:cs typeface="Sabon Next LT"/>
              </a:rPr>
              <a:t>experience</a:t>
            </a:r>
          </a:p>
          <a:p>
            <a:pPr marL="742950" lvl="1" indent="-285750">
              <a:buFont typeface="Courier New"/>
              <a:buChar char="o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Customer-first approach</a:t>
            </a:r>
            <a:endParaRPr lang="en-US" sz="2200">
              <a:solidFill>
                <a:srgbClr val="000000"/>
              </a:solidFill>
              <a:latin typeface="Grandview Display"/>
              <a:cs typeface="Sabon Next LT"/>
            </a:endParaRPr>
          </a:p>
          <a:p>
            <a:pPr marL="742950" lvl="1" indent="-285750">
              <a:buFont typeface="Courier New"/>
              <a:buChar char="o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Global connectivity</a:t>
            </a:r>
            <a:endParaRPr lang="en-US" sz="2200">
              <a:solidFill>
                <a:schemeClr val="accent1"/>
              </a:solidFill>
              <a:latin typeface="Grandview Display"/>
              <a:cs typeface="Sabon Next LT"/>
            </a:endParaRPr>
          </a:p>
          <a:p>
            <a:pPr marL="742950" lvl="1" indent="-285750">
              <a:buFont typeface="Courier New"/>
              <a:buChar char="o"/>
            </a:pPr>
            <a:endParaRPr lang="en-US" sz="2200" b="1">
              <a:solidFill>
                <a:schemeClr val="accent1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Delta’s mission reflects:</a:t>
            </a:r>
            <a:endParaRPr lang="en-US" sz="2200">
              <a:solidFill>
                <a:schemeClr val="accent1"/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200" b="1">
                <a:solidFill>
                  <a:schemeClr val="accent1"/>
                </a:solidFill>
                <a:latin typeface="Sabon Next LT"/>
                <a:cs typeface="Sabon Next LT"/>
              </a:rPr>
              <a:t>Role </a:t>
            </a:r>
            <a:r>
              <a:rPr lang="en-US" sz="2200" b="1">
                <a:solidFill>
                  <a:schemeClr val="accent1">
                    <a:lumMod val="76000"/>
                  </a:schemeClr>
                </a:solidFill>
                <a:latin typeface="Sabon Next LT"/>
                <a:cs typeface="Sabon Next LT"/>
              </a:rPr>
              <a:t>beyond transportation - emphasizing opportunity &amp; global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Sabon Next LT"/>
                <a:cs typeface="Sabon Next LT"/>
              </a:rPr>
              <a:t>understanding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endParaRPr lang="en-US" sz="2200" b="1">
              <a:solidFill>
                <a:schemeClr val="accent1">
                  <a:lumMod val="76000"/>
                </a:schemeClr>
              </a:solidFill>
              <a:latin typeface="Sabon Next LT"/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16400303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FA9FBF-A875-D59D-BE2E-053E3740E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F4ACA-0B90-D472-006F-E05813213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53" y="253903"/>
            <a:ext cx="9184826" cy="575692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400">
                <a:solidFill>
                  <a:schemeClr val="accent1"/>
                </a:solidFill>
                <a:latin typeface="Sabon Next LT"/>
                <a:cs typeface="Sabon Next LT"/>
              </a:rPr>
              <a:t>Strategic Approach</a:t>
            </a:r>
            <a:br>
              <a:rPr lang="en-US" sz="4400">
                <a:latin typeface="+mn-lt"/>
              </a:rPr>
            </a:br>
            <a:br>
              <a:rPr lang="en-US" sz="1800" b="0">
                <a:latin typeface="+mn-lt"/>
              </a:rPr>
            </a:br>
            <a:r>
              <a:rPr lang="en-US" sz="1800" b="0">
                <a:latin typeface="+mn-lt"/>
              </a:rPr>
              <a:t>  </a:t>
            </a:r>
            <a:br>
              <a:rPr lang="en-US" sz="1800" b="0">
                <a:latin typeface="+mn-lt"/>
              </a:rPr>
            </a:br>
            <a:br>
              <a:rPr lang="en-US" sz="4400">
                <a:latin typeface="+mn-lt"/>
              </a:rPr>
            </a:br>
            <a:r>
              <a:rPr lang="en-US" sz="2000" b="0">
                <a:latin typeface="+mn-lt"/>
              </a:rPr>
              <a:t>  </a:t>
            </a:r>
            <a:br>
              <a:rPr lang="en-US" sz="2000" b="0">
                <a:latin typeface="+mn-lt"/>
              </a:rPr>
            </a:br>
            <a:br>
              <a:rPr lang="en-US" sz="2000">
                <a:latin typeface="+mn-lt"/>
              </a:rPr>
            </a:br>
            <a:br>
              <a:rPr lang="en-US" sz="2000">
                <a:latin typeface="+mn-lt"/>
              </a:rPr>
            </a:br>
            <a:br>
              <a:rPr lang="en-US" sz="2000">
                <a:latin typeface="+mn-lt"/>
              </a:rPr>
            </a:br>
            <a:endParaRPr lang="en-US" sz="1800" b="0">
              <a:latin typeface="+mn-lt"/>
            </a:endParaRPr>
          </a:p>
        </p:txBody>
      </p:sp>
      <p:pic>
        <p:nvPicPr>
          <p:cNvPr id="23" name="Graphic 22" descr="Bullseye">
            <a:extLst>
              <a:ext uri="{FF2B5EF4-FFF2-40B4-BE49-F238E27FC236}">
                <a16:creationId xmlns:a16="http://schemas.microsoft.com/office/drawing/2014/main" id="{D018B32E-A4C0-BD3F-EE6E-DB2E88E273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72314" y="-1"/>
            <a:ext cx="3832407" cy="3832407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B5AAC40-1311-08ED-6D2F-6B073C74C1EA}"/>
              </a:ext>
            </a:extLst>
          </p:cNvPr>
          <p:cNvSpPr txBox="1"/>
          <p:nvPr/>
        </p:nvSpPr>
        <p:spPr>
          <a:xfrm>
            <a:off x="669299" y="1359096"/>
            <a:ext cx="9542140" cy="4200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2000" b="1">
                <a:latin typeface="Sabon Next LT"/>
                <a:cs typeface="Sabon Next LT"/>
              </a:rPr>
              <a:t>Broad differentiation strategy:​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Customer experience        - Delta SkyMiles 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Reimbursement                 - Point accrual + perks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Baggage handlings</a:t>
            </a:r>
            <a:endParaRPr lang="en-US">
              <a:latin typeface="Sabon Next LT"/>
              <a:cs typeface="Sabon Next 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endParaRPr lang="en-US" sz="2000" b="1">
              <a:latin typeface="Sabon Next LT"/>
              <a:cs typeface="Sabon Next 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2000" b="1">
                <a:latin typeface="Sabon Next LT"/>
                <a:cs typeface="Sabon Next LT"/>
              </a:rPr>
              <a:t>Premium​ Approach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Delta Sky Club​                - Premium Select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Business customers​            - Sky Priority Service</a:t>
            </a:r>
            <a:br>
              <a:rPr lang="en-US" sz="2000">
                <a:latin typeface="Sabon Next LT"/>
                <a:cs typeface="Sabon Next LT"/>
              </a:rPr>
            </a:br>
            <a:r>
              <a:rPr lang="en-US" sz="2000">
                <a:latin typeface="Sabon Next LT"/>
                <a:cs typeface="Sabon Next LT"/>
              </a:rPr>
              <a:t>- Digital ID/ biometrics</a:t>
            </a:r>
            <a:endParaRPr lang="en-US">
              <a:latin typeface="Sabon Next LT"/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40475742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7" name="Straight Connector 1024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1967B-5AF7-F56D-BE07-503034CF5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43" y="476635"/>
            <a:ext cx="8429607" cy="68887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100">
                <a:solidFill>
                  <a:schemeClr val="accent1"/>
                </a:solidFill>
                <a:latin typeface="Sabon Next LT"/>
                <a:cs typeface="Sabon Next LT"/>
              </a:rPr>
              <a:t>Ethical and Moral Initiatives</a:t>
            </a:r>
            <a:br>
              <a:rPr lang="en-US" sz="4100"/>
            </a:br>
            <a:br>
              <a:rPr lang="en-US" sz="4100"/>
            </a:br>
            <a:endParaRPr lang="en-US" sz="1800" b="0">
              <a:latin typeface="+mn-lt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DFD2EA76-A4E3-03A6-7BB0-A3A49FB980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1417" y="104376"/>
            <a:ext cx="4098246" cy="409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51" name="Straight Connector 10250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209CA5E-C180-C4A7-AFC5-505BD99A7765}"/>
              </a:ext>
            </a:extLst>
          </p:cNvPr>
          <p:cNvSpPr txBox="1"/>
          <p:nvPr/>
        </p:nvSpPr>
        <p:spPr>
          <a:xfrm>
            <a:off x="696696" y="1191347"/>
            <a:ext cx="7209053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Sabon Next LT"/>
                <a:ea typeface="Calibri"/>
                <a:cs typeface="Sabon Next LT"/>
              </a:rPr>
              <a:t>Sustainability initiatives:</a:t>
            </a: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Sabon Next LT"/>
                <a:ea typeface="Calibri"/>
                <a:cs typeface="Sabon Next LT"/>
              </a:rPr>
              <a:t>Goal: </a:t>
            </a:r>
            <a:r>
              <a:rPr lang="en-US" sz="2400">
                <a:latin typeface="Sabon Next LT"/>
                <a:ea typeface="Calibri"/>
                <a:cs typeface="Sabon Next LT"/>
              </a:rPr>
              <a:t>Net-zero emissions by 2050</a:t>
            </a:r>
          </a:p>
          <a:p>
            <a:pPr marL="742950" lvl="1" indent="-285750">
              <a:buFont typeface="Courier New"/>
              <a:buChar char="o"/>
            </a:pPr>
            <a:r>
              <a:rPr lang="en-US" sz="2400">
                <a:latin typeface="Sabon Next LT"/>
                <a:ea typeface="Calibri"/>
                <a:cs typeface="Sabon Next LT"/>
              </a:rPr>
              <a:t>Largest aviation recycling program</a:t>
            </a:r>
          </a:p>
          <a:p>
            <a:pPr marL="742950" lvl="1" indent="-285750">
              <a:buFont typeface="Courier New"/>
              <a:buChar char="o"/>
            </a:pPr>
            <a:r>
              <a:rPr lang="en-US" sz="2400">
                <a:latin typeface="Sabon Next LT"/>
                <a:ea typeface="Calibri"/>
                <a:cs typeface="Sabon Next LT"/>
              </a:rPr>
              <a:t>Sustainable swaps</a:t>
            </a:r>
          </a:p>
          <a:p>
            <a:endParaRPr lang="en-US" sz="2400" b="1">
              <a:latin typeface="Sabon Next LT"/>
              <a:ea typeface="Calibri"/>
              <a:cs typeface="Sabon Next LT"/>
            </a:endParaRPr>
          </a:p>
          <a:p>
            <a:r>
              <a:rPr lang="en-US" sz="2400" b="1">
                <a:latin typeface="Sabon Next LT"/>
                <a:ea typeface="Calibri"/>
                <a:cs typeface="Sabon Next LT"/>
              </a:rPr>
              <a:t>Diversity, equity, and inclusion:</a:t>
            </a:r>
            <a:endParaRPr lang="en-US" sz="2400">
              <a:latin typeface="Sabon Next LT"/>
              <a:ea typeface="Calibri"/>
              <a:cs typeface="Sabon Next LT"/>
            </a:endParaRPr>
          </a:p>
          <a:p>
            <a:pPr marL="742950" lvl="1" indent="-285750">
              <a:buFont typeface="Courier New"/>
              <a:buChar char="o"/>
            </a:pPr>
            <a:r>
              <a:rPr lang="en-US" sz="2400">
                <a:latin typeface="Sabon Next LT"/>
                <a:ea typeface="Calibri"/>
                <a:cs typeface="Sabon Next LT"/>
              </a:rPr>
              <a:t>#9 ranking 2026 Fortune 100 Best Companies to Work</a:t>
            </a:r>
          </a:p>
          <a:p>
            <a:endParaRPr lang="en-US" sz="2400" b="1">
              <a:latin typeface="Sabon Next LT"/>
              <a:ea typeface="Calibri"/>
              <a:cs typeface="Sabon Next LT"/>
            </a:endParaRPr>
          </a:p>
          <a:p>
            <a:r>
              <a:rPr lang="en-US" sz="2400" b="1">
                <a:latin typeface="Sabon Next LT"/>
                <a:ea typeface="Calibri"/>
                <a:cs typeface="Sabon Next LT"/>
              </a:rPr>
              <a:t>Corporate social responsibility</a:t>
            </a:r>
            <a:endParaRPr lang="en-US" sz="2400">
              <a:latin typeface="Sabon Next LT"/>
              <a:ea typeface="Calibri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Sabon Next LT"/>
                <a:ea typeface="Calibri"/>
                <a:cs typeface="Sabon Next LT"/>
              </a:rPr>
              <a:t>DEI and inclusion drive innovation across Delta’s 100,000+ workforce.</a:t>
            </a:r>
          </a:p>
          <a:p>
            <a:pPr marL="285750" indent="-285750">
              <a:buFont typeface="Arial"/>
              <a:buChar char="•"/>
            </a:pPr>
            <a:endParaRPr lang="en-US" sz="22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77865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2754C76-AC76-A7EB-B539-43C9E204B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 err="1">
                <a:solidFill>
                  <a:schemeClr val="accent1"/>
                </a:solidFill>
                <a:latin typeface="Sabon Next LT"/>
                <a:cs typeface="Sabon Next LT"/>
              </a:rPr>
              <a:t>Proactive</a:t>
            </a:r>
            <a:r>
              <a:rPr lang="de-DE" dirty="0">
                <a:solidFill>
                  <a:schemeClr val="accent1"/>
                </a:solidFill>
                <a:latin typeface="Sabon Next LT"/>
                <a:cs typeface="Sabon Next LT"/>
              </a:rPr>
              <a:t> </a:t>
            </a:r>
            <a:r>
              <a:rPr lang="de-DE" dirty="0" err="1">
                <a:solidFill>
                  <a:schemeClr val="accent1"/>
                </a:solidFill>
                <a:latin typeface="Sabon Next LT"/>
                <a:cs typeface="Sabon Next LT"/>
              </a:rPr>
              <a:t>Strategies</a:t>
            </a:r>
            <a:endParaRPr lang="de-DE" dirty="0">
              <a:solidFill>
                <a:schemeClr val="accent1"/>
              </a:solidFill>
              <a:latin typeface="Sabon Next LT"/>
              <a:cs typeface="Sabon Next LT"/>
            </a:endParaRP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08A652D-51CA-F3CA-078C-0AD24C9D9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Sabon Next LT"/>
                <a:ea typeface="Calibri"/>
                <a:cs typeface="Sabon Next LT"/>
              </a:rPr>
              <a:t>Jet Fuel ~ 30% of operational costs</a:t>
            </a:r>
          </a:p>
          <a:p>
            <a:r>
              <a:rPr lang="en-US">
                <a:latin typeface="Sabon Next LT"/>
                <a:ea typeface="Calibri"/>
                <a:cs typeface="Sabon Next LT"/>
              </a:rPr>
              <a:t>Pennsylvania-owned refinery represents hedge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sz="2000" i="1">
                <a:latin typeface="Sabon Next LT"/>
                <a:ea typeface="Calibri"/>
                <a:cs typeface="Sabon Next LT"/>
              </a:rPr>
              <a:t>Reduce market vo</a:t>
            </a:r>
            <a:r>
              <a:rPr lang="en-US" sz="2000" i="1">
                <a:latin typeface="Calibri"/>
                <a:ea typeface="Calibri"/>
                <a:cs typeface="Calibri"/>
              </a:rPr>
              <a:t>latility</a:t>
            </a:r>
          </a:p>
          <a:p>
            <a:r>
              <a:rPr lang="en-US">
                <a:latin typeface="Sabon Next LT"/>
                <a:ea typeface="Calibri"/>
                <a:cs typeface="Sabon Next LT"/>
              </a:rPr>
              <a:t>Predictive MRO – reduce ground time</a:t>
            </a:r>
          </a:p>
          <a:p>
            <a:r>
              <a:rPr lang="en-US">
                <a:latin typeface="Sabon Next LT"/>
                <a:cs typeface="Sabon Next LT"/>
              </a:rPr>
              <a:t>AI forecasting models – avoid weather disruptions</a:t>
            </a:r>
          </a:p>
          <a:p>
            <a:r>
              <a:rPr lang="en-US">
                <a:latin typeface="Sabon Next LT"/>
                <a:ea typeface="Calibri"/>
                <a:cs typeface="Sabon Next LT"/>
              </a:rPr>
              <a:t>Result: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>
                <a:latin typeface="Sabon Next LT"/>
                <a:ea typeface="Calibri"/>
                <a:cs typeface="Sabon Next LT"/>
              </a:rPr>
              <a:t>Proactive systems increase daily aircraft cycles </a:t>
            </a:r>
          </a:p>
          <a:p>
            <a:endParaRPr lang="en-US">
              <a:latin typeface="Sabon Next LT"/>
              <a:ea typeface="Calibri"/>
              <a:cs typeface="Sabon Next LT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493395" lvl="1">
              <a:buFont typeface="Courier New" panose="020B0604020202020204" pitchFamily="34" charset="0"/>
              <a:buChar char="o"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264795" lvl="1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EA82E61C-BE37-E8D8-C197-476FB49A72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95" r="27434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5518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9644CE9-924A-DB1D-1B38-6DAD44A1F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accent1"/>
                </a:solidFill>
                <a:latin typeface="Sabon Next LT"/>
                <a:cs typeface="Sabon Next LT"/>
              </a:rPr>
              <a:t>Reactive Strategies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3CD1EFBA-4660-346E-8DBC-075B1A80E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Calibri"/>
                <a:ea typeface="Calibri"/>
                <a:cs typeface="Calibri"/>
              </a:rPr>
              <a:t>Post-disruption Management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sz="2000">
                <a:latin typeface="Calibri"/>
                <a:ea typeface="Calibri"/>
                <a:cs typeface="Calibri"/>
              </a:rPr>
              <a:t>Customer compensation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sz="2000">
                <a:latin typeface="Calibri"/>
                <a:ea typeface="Calibri"/>
                <a:cs typeface="Calibri"/>
              </a:rPr>
              <a:t>Customer rebooking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sz="2000">
                <a:latin typeface="Calibri"/>
                <a:ea typeface="Calibri"/>
                <a:cs typeface="Calibri"/>
              </a:rPr>
              <a:t>IT support teams</a:t>
            </a:r>
          </a:p>
          <a:p>
            <a:r>
              <a:rPr lang="en-US" b="1">
                <a:latin typeface="Calibri"/>
                <a:ea typeface="Calibri"/>
                <a:cs typeface="Calibri"/>
              </a:rPr>
              <a:t>Crisis Care Team (Crash/Disaster):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sz="2000">
                <a:latin typeface="Calibri"/>
                <a:ea typeface="Calibri"/>
                <a:cs typeface="Calibri"/>
              </a:rPr>
              <a:t>Assigns an employee to each affected families</a:t>
            </a:r>
          </a:p>
          <a:p>
            <a:r>
              <a:rPr lang="en-US" i="1">
                <a:latin typeface="Calibri"/>
                <a:ea typeface="Calibri"/>
                <a:cs typeface="Calibri"/>
              </a:rPr>
              <a:t>Goal: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b="1">
                <a:latin typeface="Calibri"/>
                <a:ea typeface="Calibri"/>
                <a:cs typeface="Calibri"/>
              </a:rPr>
              <a:t>Customer and Brand protection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1E0E96A7-E856-2293-4D76-EC98533523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70" r="24300"/>
          <a:stretch>
            <a:fillRect/>
          </a:stretch>
        </p:blipFill>
        <p:spPr>
          <a:xfrm>
            <a:off x="6412550" y="10"/>
            <a:ext cx="57786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448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5" name="Rectangle 1230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75FA7-7CB4-5BE5-8F64-877282E2B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032102"/>
            <a:ext cx="5706741" cy="102166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accent1"/>
                </a:solidFill>
                <a:latin typeface="Sabon Next LT"/>
                <a:cs typeface="Sabon Next LT"/>
              </a:rPr>
              <a:t>The Board of Directors</a:t>
            </a:r>
          </a:p>
        </p:txBody>
      </p:sp>
      <p:cxnSp>
        <p:nvCxnSpPr>
          <p:cNvPr id="12307" name="Straight Connector 12306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16B42-5A6E-A5D4-FDA9-00A3BECDA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718631"/>
            <a:ext cx="5852160" cy="5139369"/>
          </a:xfrm>
        </p:spPr>
        <p:txBody>
          <a:bodyPr>
            <a:normAutofit fontScale="70000" lnSpcReduction="20000"/>
          </a:bodyPr>
          <a:lstStyle/>
          <a:p>
            <a:pPr algn="l">
              <a:buNone/>
            </a:pPr>
            <a:r>
              <a:rPr lang="en-US" b="0" i="0" u="none" strike="noStrike">
                <a:solidFill>
                  <a:srgbClr val="000000"/>
                </a:solidFill>
                <a:effectLst/>
              </a:rPr>
              <a:t>Here are key members (current/very recent):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Ed Bastian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 – CEO &amp; Director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David Taylor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David DeWalt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Greg Creed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Kathy Waller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Vasant Prabhu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Maria Black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Leslie Hale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Judith McKenna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Willie Chiang</a:t>
            </a: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u="none" strike="noStrike">
                <a:solidFill>
                  <a:srgbClr val="000000"/>
                </a:solidFill>
                <a:effectLst/>
              </a:rPr>
              <a:t>Christophe Beck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US" i="0" u="none" strike="noStrike">
                <a:solidFill>
                  <a:srgbClr val="000000"/>
                </a:solidFill>
                <a:effectLst/>
              </a:rPr>
              <a:t>The board includes leaders from industries like finance, retail, and technology, which strengthens Delta’s strategic decision-making.</a:t>
            </a:r>
            <a:endParaRPr lang="en-US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C959F3D0-386A-E2DF-E7C2-757FECFD1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50" r="23500"/>
          <a:stretch>
            <a:fillRect/>
          </a:stretch>
        </p:blipFill>
        <p:spPr bwMode="auto">
          <a:xfrm>
            <a:off x="7345680" y="10"/>
            <a:ext cx="48463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682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2ED383-7B32-1880-D75E-42B01FC72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DED6C585-6F9D-1E3F-6A24-18BBD70EE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 close-up of a blue background&#10;&#10;AI-generated content may be incorrect.">
            <a:extLst>
              <a:ext uri="{FF2B5EF4-FFF2-40B4-BE49-F238E27FC236}">
                <a16:creationId xmlns:a16="http://schemas.microsoft.com/office/drawing/2014/main" id="{435E85DD-4AE1-4F6B-4D76-9B07DC9C22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>
            <a:fillRect/>
          </a:stretch>
        </p:blipFill>
        <p:spPr bwMode="auto">
          <a:xfrm>
            <a:off x="1846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B46C78DD-6EEE-6D8F-6033-7F64CC85A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E1387-140D-8FF1-220B-DF3C3EF54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737" y="1173522"/>
            <a:ext cx="10110693" cy="652924"/>
          </a:xfrm>
        </p:spPr>
        <p:txBody>
          <a:bodyPr>
            <a:noAutofit/>
          </a:bodyPr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  <a:latin typeface="Sabon Next LT"/>
                <a:ea typeface="Calibri"/>
                <a:cs typeface="Sabon Next LT"/>
              </a:rPr>
              <a:t>Business Model</a:t>
            </a:r>
            <a:br>
              <a:rPr lang="en-US" dirty="0">
                <a:solidFill>
                  <a:schemeClr val="accent1">
                    <a:lumMod val="76000"/>
                  </a:schemeClr>
                </a:solidFill>
                <a:latin typeface="Sabon Next LT"/>
                <a:ea typeface="Calibri"/>
                <a:cs typeface="Sabon Next LT"/>
              </a:rPr>
            </a:br>
            <a:br>
              <a:rPr lang="en-US" dirty="0">
                <a:solidFill>
                  <a:schemeClr val="accent1">
                    <a:lumMod val="76000"/>
                  </a:schemeClr>
                </a:solidFill>
                <a:latin typeface="Sabon Next LT"/>
                <a:ea typeface="Calibri"/>
                <a:cs typeface="Sabon Next LT"/>
              </a:rPr>
            </a:br>
            <a:endParaRPr lang="en-US" b="0">
              <a:solidFill>
                <a:schemeClr val="accent1">
                  <a:lumMod val="76000"/>
                </a:schemeClr>
              </a:solidFill>
              <a:latin typeface="Sabon Next LT"/>
              <a:ea typeface="Calibri"/>
              <a:cs typeface="Sabon Next LT"/>
            </a:endParaRPr>
          </a:p>
        </p:txBody>
      </p:sp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6AC3F392-A75A-ECE2-0DDB-81B17327E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744B2AC-0109-6AB1-1543-369ED226EDCA}"/>
              </a:ext>
            </a:extLst>
          </p:cNvPr>
          <p:cNvSpPr txBox="1"/>
          <p:nvPr/>
        </p:nvSpPr>
        <p:spPr>
          <a:xfrm>
            <a:off x="1175081" y="1825768"/>
            <a:ext cx="9853648" cy="449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Highest revenue</a:t>
            </a:r>
            <a:r>
              <a:rPr lang="en-US" sz="2200" dirty="0">
                <a:latin typeface="Calibri"/>
                <a:ea typeface="Calibri"/>
                <a:cs typeface="Calibri"/>
              </a:rPr>
              <a:t> from passenger flights</a:t>
            </a:r>
          </a:p>
          <a:p>
            <a:pPr marL="742950" lvl="1" indent="-285750">
              <a:buFont typeface="Courier New"/>
              <a:buChar char="o"/>
            </a:pPr>
            <a:r>
              <a:rPr lang="en-US" sz="2200">
                <a:latin typeface="Calibri"/>
                <a:ea typeface="Calibri"/>
                <a:cs typeface="Calibri"/>
              </a:rPr>
              <a:t>Premium pricing strategy</a:t>
            </a:r>
          </a:p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Credit card partnership (American Express)</a:t>
            </a:r>
          </a:p>
          <a:p>
            <a:pPr marL="742950" lvl="1" indent="-285750">
              <a:buFont typeface="Courier New"/>
              <a:buChar char="o"/>
            </a:pPr>
            <a:r>
              <a:rPr lang="en-US" sz="2200" dirty="0">
                <a:latin typeface="Calibri"/>
                <a:ea typeface="Calibri"/>
                <a:cs typeface="Calibri"/>
              </a:rPr>
              <a:t>📌 Key stat: earned roughly $8.2 billion from AmEx in 2025</a:t>
            </a:r>
          </a:p>
          <a:p>
            <a:pPr marL="742950" lvl="1" indent="-285750">
              <a:buFont typeface="Courier New"/>
              <a:buChar char="o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Loyalty program (SkyMiles)</a:t>
            </a:r>
          </a:p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Ancillary fees (bags, upgrades)</a:t>
            </a:r>
          </a:p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Cargo &amp; global partnerships</a:t>
            </a:r>
          </a:p>
          <a:p>
            <a:pPr marL="285750" indent="-285750">
              <a:buFont typeface="Arial"/>
              <a:buChar char="•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200">
                <a:latin typeface="Calibri"/>
                <a:ea typeface="Calibri"/>
                <a:cs typeface="Calibri"/>
              </a:rPr>
              <a:t>Model supports revenue beyond flight fares - credit cards, loyalty programs, &amp; add-on services.</a:t>
            </a:r>
            <a:br>
              <a:rPr lang="en-US" sz="2200" dirty="0">
                <a:latin typeface="Calibri"/>
                <a:ea typeface="Calibri"/>
                <a:cs typeface="Calibri"/>
              </a:rPr>
            </a:br>
            <a:br>
              <a:rPr lang="en-US" sz="2200" dirty="0">
                <a:latin typeface="Calibri"/>
                <a:ea typeface="Calibri"/>
                <a:cs typeface="Calibri"/>
              </a:rPr>
            </a:br>
            <a:endParaRPr lang="en-US" sz="22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1705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06ADD5A1-FE8B-B0FA-8F39-5045B51970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Rechteck 6">
            <a:extLst>
              <a:ext uri="{FF2B5EF4-FFF2-40B4-BE49-F238E27FC236}">
                <a16:creationId xmlns:a16="http://schemas.microsoft.com/office/drawing/2014/main" id="{153A905F-11F5-C3DE-2B8D-79A48BF240B6}"/>
              </a:ext>
            </a:extLst>
          </p:cNvPr>
          <p:cNvSpPr/>
          <p:nvPr/>
        </p:nvSpPr>
        <p:spPr>
          <a:xfrm>
            <a:off x="519590" y="977221"/>
            <a:ext cx="5718876" cy="5078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8F5B5F8-9CA0-FC24-D572-D60FF39AB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543" y="1259423"/>
            <a:ext cx="5779879" cy="666023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accent1">
                    <a:lumMod val="76000"/>
                  </a:schemeClr>
                </a:solidFill>
                <a:latin typeface="Sabon Next LT"/>
                <a:ea typeface="Calibri"/>
                <a:cs typeface="Sabon Next LT"/>
              </a:rPr>
              <a:t>Expansion Challenges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9F3C0D3C-86E3-83F4-D452-AEE0B99AF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546" y="1923624"/>
            <a:ext cx="5561331" cy="360468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b="1">
                <a:latin typeface="Calibri"/>
                <a:ea typeface="Calibri"/>
                <a:cs typeface="Calibri"/>
              </a:rPr>
              <a:t>Slot-restricted airports</a:t>
            </a:r>
            <a:r>
              <a:rPr lang="en-US">
                <a:latin typeface="Calibri"/>
                <a:ea typeface="Calibri"/>
                <a:cs typeface="Calibri"/>
              </a:rPr>
              <a:t> – capacity limit reached</a:t>
            </a:r>
          </a:p>
          <a:p>
            <a:pPr marL="493395"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2000">
                <a:latin typeface="Calibri"/>
                <a:ea typeface="Calibri"/>
                <a:cs typeface="Calibri"/>
              </a:rPr>
              <a:t>Buy out/trade slots</a:t>
            </a:r>
          </a:p>
          <a:p>
            <a:pPr>
              <a:lnSpc>
                <a:spcPct val="11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Slow OEM deliveries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4000" b="1">
                <a:solidFill>
                  <a:schemeClr val="accent1">
                    <a:lumMod val="76000"/>
                  </a:schemeClr>
                </a:solidFill>
                <a:latin typeface="Sabon Next LT"/>
                <a:ea typeface="Calibri"/>
                <a:cs typeface="Sabon Next LT"/>
              </a:rPr>
              <a:t>Problem Solving</a:t>
            </a:r>
          </a:p>
          <a:p>
            <a:pPr>
              <a:lnSpc>
                <a:spcPct val="11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Slot optimization – route/airport efficiency</a:t>
            </a:r>
          </a:p>
          <a:p>
            <a:pPr>
              <a:lnSpc>
                <a:spcPct val="110000"/>
              </a:lnSpc>
            </a:pPr>
            <a:r>
              <a:rPr lang="en-US" b="1">
                <a:latin typeface="Calibri"/>
                <a:ea typeface="Calibri"/>
                <a:cs typeface="Calibri"/>
              </a:rPr>
              <a:t>Expand network through partners (AF/KLM)</a:t>
            </a:r>
            <a:endParaRPr lang="en-US" i="1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US" i="1">
                <a:latin typeface="Calibri"/>
                <a:ea typeface="Calibri"/>
                <a:cs typeface="Calibri"/>
              </a:rPr>
              <a:t>AI and Analytics</a:t>
            </a:r>
            <a:r>
              <a:rPr lang="en-US">
                <a:latin typeface="Calibri"/>
                <a:ea typeface="Calibri"/>
                <a:cs typeface="Calibri"/>
              </a:rPr>
              <a:t> – backend growth/expenses thinning</a:t>
            </a:r>
          </a:p>
          <a:p>
            <a:pPr>
              <a:lnSpc>
                <a:spcPct val="110000"/>
              </a:lnSpc>
            </a:pP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89085226-FBAA-ACF0-CFB5-5F6F2EC55B24}"/>
              </a:ext>
            </a:extLst>
          </p:cNvPr>
          <p:cNvSpPr/>
          <p:nvPr/>
        </p:nvSpPr>
        <p:spPr>
          <a:xfrm>
            <a:off x="5817" y="977221"/>
            <a:ext cx="511876" cy="5078060"/>
          </a:xfrm>
          <a:prstGeom prst="rect">
            <a:avLst/>
          </a:prstGeom>
          <a:solidFill>
            <a:srgbClr val="0C176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6478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C5A706-333C-C5FA-61A2-4B56C4852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US"/>
              <a:t>Suggestions</a:t>
            </a:r>
          </a:p>
        </p:txBody>
      </p: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5" name="Content Placeholder 2">
            <a:extLst>
              <a:ext uri="{FF2B5EF4-FFF2-40B4-BE49-F238E27FC236}">
                <a16:creationId xmlns:a16="http://schemas.microsoft.com/office/drawing/2014/main" id="{38E802F8-E883-1D21-213F-5189E4300E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4152415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Picture 16" descr="A red triangle with blue text&#10;&#10;AI-generated content may be incorrect.">
            <a:extLst>
              <a:ext uri="{FF2B5EF4-FFF2-40B4-BE49-F238E27FC236}">
                <a16:creationId xmlns:a16="http://schemas.microsoft.com/office/drawing/2014/main" id="{D9F64706-20B0-148B-1285-8725854DB1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57192" y="212453"/>
            <a:ext cx="1412866" cy="78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0883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1B346-C55C-A3A0-9FBA-21858CA25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8503920" cy="69039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Company Impact &amp; Relevance to Major </a:t>
            </a:r>
          </a:p>
        </p:txBody>
      </p:sp>
      <p:cxnSp>
        <p:nvCxnSpPr>
          <p:cNvPr id="2075" name="Straight Connector 2074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24C46-24FB-5306-AA69-52F72E7E0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061992"/>
            <a:ext cx="10628555" cy="423593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>
                <a:solidFill>
                  <a:schemeClr val="accent1"/>
                </a:solidFill>
              </a:rPr>
              <a:t>Marketing: </a:t>
            </a:r>
          </a:p>
          <a:p>
            <a:pPr marL="0" indent="0">
              <a:buNone/>
            </a:pPr>
            <a:r>
              <a:rPr lang="en-US"/>
              <a:t>Katy: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“Delta’s marketing shows how branding builds customer loyalty.”</a:t>
            </a:r>
            <a:endParaRPr lang="en-US"/>
          </a:p>
          <a:p>
            <a:pPr marL="0" indent="0">
              <a:buNone/>
            </a:pPr>
            <a:r>
              <a:rPr lang="en-US"/>
              <a:t>Conleigh: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“Their marketing strategy proves value can outweigh price.”</a:t>
            </a:r>
            <a:endParaRPr lang="en-US"/>
          </a:p>
          <a:p>
            <a:pPr marL="0" indent="0">
              <a:buNone/>
            </a:pPr>
            <a:r>
              <a:rPr lang="en-US"/>
              <a:t>Emily: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“Delta uses </a:t>
            </a:r>
            <a:r>
              <a:rPr lang="en-US">
                <a:solidFill>
                  <a:srgbClr val="000000"/>
                </a:solidFill>
                <a:latin typeface="-webkit-standard"/>
              </a:rPr>
              <a:t>personalized customer-first approach to provide a quality user experience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.”</a:t>
            </a:r>
            <a:endParaRPr lang="en-US"/>
          </a:p>
          <a:p>
            <a:pPr marL="0" indent="0">
              <a:buNone/>
            </a:pPr>
            <a:r>
              <a:rPr lang="en-US"/>
              <a:t>Manu: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“</a:t>
            </a:r>
            <a:r>
              <a:rPr lang="en-US">
                <a:solidFill>
                  <a:srgbClr val="000000"/>
                </a:solidFill>
                <a:latin typeface="-webkit-standard"/>
              </a:rPr>
              <a:t>This Delta Airlines project transformed my marketing perspective, showing how branding, partnerships, and customer focus will drive lasting competitive advantages.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”</a:t>
            </a:r>
          </a:p>
          <a:p>
            <a:pPr marL="0" indent="0">
              <a:buNone/>
            </a:pPr>
            <a:r>
              <a:rPr lang="en-US"/>
              <a:t>Annaliza: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“Consistent marketing reinforces trust in the Delta brand.”</a:t>
            </a:r>
            <a:endParaRPr lang="en-US"/>
          </a:p>
          <a:p>
            <a:pPr marL="0" indent="0">
              <a:buNone/>
            </a:pPr>
            <a:r>
              <a:rPr lang="en-US" u="sng">
                <a:solidFill>
                  <a:schemeClr val="accent5"/>
                </a:solidFill>
              </a:rPr>
              <a:t>Management: </a:t>
            </a:r>
            <a:endParaRPr lang="en-US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/>
              <a:t>Niklas: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“Delta’s success </a:t>
            </a:r>
            <a:r>
              <a:rPr lang="en-US">
                <a:solidFill>
                  <a:srgbClr val="000000"/>
                </a:solidFill>
                <a:latin typeface="-webkit-standard"/>
              </a:rPr>
              <a:t>roots in its customer trust based on credibility, achieved through Delta's transformative leadership."</a:t>
            </a:r>
            <a:endParaRPr lang="en-US">
              <a:latin typeface="-webkit-standard"/>
            </a:endParaRPr>
          </a:p>
        </p:txBody>
      </p:sp>
      <p:pic>
        <p:nvPicPr>
          <p:cNvPr id="7" name="Picture 6" descr="A red triangle with blue text&#10;&#10;AI-generated content may be incorrect.">
            <a:extLst>
              <a:ext uri="{FF2B5EF4-FFF2-40B4-BE49-F238E27FC236}">
                <a16:creationId xmlns:a16="http://schemas.microsoft.com/office/drawing/2014/main" id="{7864CCC3-F559-D417-0B98-BD74D68DF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7192" y="212453"/>
            <a:ext cx="1412866" cy="78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007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4" name="Straight Connector 104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FED0-FB3F-C35B-EB98-F8E6D215D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843" y="248005"/>
            <a:ext cx="8362727" cy="10972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/>
              <a:t>The Interview with Stephanie Baldwin </a:t>
            </a:r>
            <a:r>
              <a:rPr lang="en-US" sz="4000" b="0"/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6A35B3-3CDA-9B14-AA29-15614B069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4468" y="6282730"/>
            <a:ext cx="4416552" cy="62393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Char char="•"/>
            </a:pPr>
            <a:r>
              <a:rPr lang="en-US" sz="1400"/>
              <a:t> Former Vice</a:t>
            </a:r>
            <a:r>
              <a:rPr lang="en-US" sz="1400" b="0" i="0" u="none" strike="noStrike">
                <a:effectLst/>
              </a:rPr>
              <a:t> President of Operations at Delta </a:t>
            </a:r>
            <a:r>
              <a:rPr lang="en-US" sz="1400"/>
              <a:t>Airlines</a:t>
            </a:r>
            <a:endParaRPr lang="en-US" sz="1400" b="0" i="0" u="none" strike="noStrike">
              <a:effectLst/>
            </a:endParaRPr>
          </a:p>
          <a:p>
            <a:pPr algn="ctr">
              <a:buChar char="•"/>
            </a:pPr>
            <a:endParaRPr lang="en-US" sz="1400" b="0" i="0" u="none" strike="noStrike">
              <a:effectLst/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9F87A86-4437-1666-62BE-3609820D5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7" r="7299" b="2"/>
          <a:stretch>
            <a:fillRect/>
          </a:stretch>
        </p:blipFill>
        <p:spPr bwMode="auto">
          <a:xfrm>
            <a:off x="8578816" y="2565808"/>
            <a:ext cx="3047020" cy="371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8" name="Straight Connector 1047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FF6E5A2-2BDB-C8C9-5009-F8472E5049C5}"/>
              </a:ext>
            </a:extLst>
          </p:cNvPr>
          <p:cNvSpPr txBox="1"/>
          <p:nvPr/>
        </p:nvSpPr>
        <p:spPr>
          <a:xfrm>
            <a:off x="490208" y="986308"/>
            <a:ext cx="8182956" cy="59554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/>
              <a:t>Question: ”How does Delta Air Lines ensure that its mission is reflected in its daily operations and customer experience?”</a:t>
            </a:r>
          </a:p>
          <a:p>
            <a:endParaRPr lang="en-US" sz="1600" b="1"/>
          </a:p>
          <a:p>
            <a:pPr marL="285750" indent="-285750">
              <a:buFont typeface="Arial"/>
              <a:buChar char="•"/>
            </a:pPr>
            <a:r>
              <a:rPr lang="en-US" sz="1600" b="1"/>
              <a:t>Response: </a:t>
            </a:r>
            <a:endParaRPr lang="en-US" sz="1600" b="1">
              <a:ea typeface="+mn-lt"/>
              <a:cs typeface="+mn-lt"/>
            </a:endParaRPr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Delta Air Lines aligns daily operations with its mission through core values: safety, customer care, and ethics </a:t>
            </a:r>
            <a:endParaRPr lang="en-US" sz="1600" b="1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Ed Bastian (CEO) reinforces these priorities across all levels of the organization</a:t>
            </a:r>
            <a:r>
              <a:rPr lang="en-US" sz="1600" b="1" dirty="0">
                <a:ea typeface="+mn-lt"/>
                <a:cs typeface="+mn-lt"/>
              </a:rPr>
              <a:t> </a:t>
            </a:r>
            <a:endParaRPr lang="en-US" sz="1600" b="1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Performance metrics (on-time arrivals, baggage handling, customer commitments) reflect mission execution </a:t>
            </a:r>
            <a:endParaRPr lang="en-US" sz="1600" b="1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Emphasis on legal, moral, and ethical decision-making, even during crises</a:t>
            </a:r>
          </a:p>
          <a:p>
            <a:pPr marL="742950" lvl="1" indent="-285750">
              <a:buFont typeface="Courier New"/>
              <a:buChar char="o"/>
            </a:pPr>
            <a:endParaRPr lang="en-US" sz="1600" b="1" dirty="0">
              <a:ea typeface="+mn-lt"/>
              <a:cs typeface="+mn-lt"/>
            </a:endParaRPr>
          </a:p>
          <a:p>
            <a:r>
              <a:rPr lang="en-US" sz="1600" b="1">
                <a:ea typeface="+mn-lt"/>
                <a:cs typeface="+mn-lt"/>
              </a:rPr>
              <a:t>Question</a:t>
            </a:r>
            <a:r>
              <a:rPr lang="en-US" sz="1600" b="1"/>
              <a:t>: ”How does Delta ensure that its mission of “connecting people to opportunities” is reflected in daily operational decisions?”</a:t>
            </a:r>
          </a:p>
          <a:p>
            <a:endParaRPr lang="en-US" sz="1600" b="1"/>
          </a:p>
          <a:p>
            <a:pPr marL="285750" indent="-285750">
              <a:buFont typeface="Arial"/>
              <a:buChar char="•"/>
            </a:pPr>
            <a:r>
              <a:rPr lang="en-US" sz="1600" b="1"/>
              <a:t>Response:</a:t>
            </a:r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Leadership—especially Ed Bastian—ensures mission alignment through clear communication and values</a:t>
            </a:r>
            <a:r>
              <a:rPr lang="en-US" sz="1600" b="1" dirty="0">
                <a:ea typeface="+mn-lt"/>
                <a:cs typeface="+mn-lt"/>
              </a:rPr>
              <a:t> </a:t>
            </a:r>
            <a:endParaRPr lang="en-US" sz="1600" b="1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Strong focus on safety, customer care, and operational reliability</a:t>
            </a:r>
            <a:r>
              <a:rPr lang="en-US" sz="1600" b="1" dirty="0">
                <a:ea typeface="+mn-lt"/>
                <a:cs typeface="+mn-lt"/>
              </a:rPr>
              <a:t> </a:t>
            </a:r>
            <a:endParaRPr lang="en-US" sz="1600" b="1" dirty="0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Employees are empowered to build trust and deliver consistent service</a:t>
            </a:r>
            <a:r>
              <a:rPr lang="en-US" sz="1600" b="1" dirty="0">
                <a:ea typeface="+mn-lt"/>
                <a:cs typeface="+mn-lt"/>
              </a:rPr>
              <a:t> </a:t>
            </a:r>
            <a:endParaRPr lang="en-US" sz="1600" b="1" dirty="0"/>
          </a:p>
          <a:p>
            <a:pPr marL="742950" lvl="1" indent="-285750">
              <a:buFont typeface="Courier New"/>
              <a:buChar char="o"/>
            </a:pPr>
            <a:r>
              <a:rPr lang="en-US" sz="1600" b="1">
                <a:ea typeface="+mn-lt"/>
                <a:cs typeface="+mn-lt"/>
              </a:rPr>
              <a:t>Mission is executed through on-time performance, customer experience, and global connectivity</a:t>
            </a:r>
            <a:r>
              <a:rPr lang="en-US" sz="1600" b="1" dirty="0">
                <a:ea typeface="+mn-lt"/>
                <a:cs typeface="+mn-lt"/>
              </a:rPr>
              <a:t> </a:t>
            </a:r>
            <a:endParaRPr lang="en-US" sz="1600" b="1" dirty="0"/>
          </a:p>
          <a:p>
            <a:endParaRPr lang="en-US" sz="1600" b="1" dirty="0"/>
          </a:p>
          <a:p>
            <a:endParaRPr lang="en-US" sz="1600" b="1"/>
          </a:p>
          <a:p>
            <a:endParaRPr lang="en-US" sz="1600" b="1" dirty="0"/>
          </a:p>
        </p:txBody>
      </p:sp>
      <p:pic>
        <p:nvPicPr>
          <p:cNvPr id="6" name="Picture 5" descr="A red triangle with blue text&#10;&#10;AI-generated content may be incorrect.">
            <a:extLst>
              <a:ext uri="{FF2B5EF4-FFF2-40B4-BE49-F238E27FC236}">
                <a16:creationId xmlns:a16="http://schemas.microsoft.com/office/drawing/2014/main" id="{41AF452C-956E-E894-9E02-AFA2994533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7192" y="212453"/>
            <a:ext cx="1412866" cy="78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992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C66B76-A485-5F35-28F4-08CB2B80B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55" name="Straight Connector 105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409CF-9D0D-7B72-6D47-B6FF48EE1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8258173" cy="690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The Interview with Stephanie Baldwin  </a:t>
            </a:r>
          </a:p>
        </p:txBody>
      </p: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1CD6B7-0CF2-20B4-666C-5540C05722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4715" y="2061996"/>
            <a:ext cx="11277750" cy="44102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>
                <a:latin typeface="Grandview Display"/>
                <a:cs typeface="Sabon Next LT"/>
              </a:rPr>
              <a:t>Question; “How does Delta’s board of directors evaluate ethical risks within their Enterprise Risk Management Program?”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>
              <a:latin typeface="Grandview Display"/>
              <a:cs typeface="Sabon Next 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b="1">
                <a:latin typeface="Grandview Display"/>
                <a:cs typeface="Sabon Next LT"/>
              </a:rPr>
              <a:t>Response: </a:t>
            </a:r>
          </a:p>
          <a:p>
            <a:pPr marL="742950" lvl="1" indent="-285750">
              <a:buFont typeface="Courier New,monospace"/>
              <a:buChar char="o"/>
            </a:pPr>
            <a:r>
              <a:rPr lang="en-US" sz="1600" b="1">
                <a:latin typeface="Grandview Display"/>
                <a:ea typeface="+mn-lt"/>
                <a:cs typeface="Sabon Next LT"/>
              </a:rPr>
              <a:t>Ethical risk management at Delta Air Lines is values-driven and led by top leadership</a:t>
            </a:r>
            <a:r>
              <a:rPr lang="en-US" sz="1600" b="1" dirty="0">
                <a:latin typeface="Grandview Display"/>
                <a:ea typeface="+mn-lt"/>
                <a:cs typeface="Sabon Next LT"/>
              </a:rPr>
              <a:t> </a:t>
            </a:r>
            <a:endParaRPr lang="en-US" sz="1600" b="1">
              <a:latin typeface="Grandview Display"/>
              <a:cs typeface="Sabon Next LT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US" sz="1600" b="1">
                <a:latin typeface="Grandview Display"/>
                <a:ea typeface="+mn-lt"/>
                <a:cs typeface="Sabon Next LT"/>
              </a:rPr>
              <a:t>Emphasis on avoiding immoral/unethical actions and reputational damage</a:t>
            </a:r>
            <a:r>
              <a:rPr lang="en-US" sz="1600" b="1" dirty="0">
                <a:latin typeface="Grandview Display"/>
                <a:ea typeface="+mn-lt"/>
                <a:cs typeface="Sabon Next LT"/>
              </a:rPr>
              <a:t> </a:t>
            </a:r>
            <a:endParaRPr lang="en-US" sz="1600" b="1">
              <a:latin typeface="Grandview Display"/>
              <a:cs typeface="Sabon Next LT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US" sz="1600" b="1">
                <a:latin typeface="Grandview Display"/>
                <a:ea typeface="+mn-lt"/>
                <a:cs typeface="Sabon Next LT"/>
              </a:rPr>
              <a:t>Real-world decisions (e.g., crisis response) show ethical responsibility beyond legal obligation</a:t>
            </a:r>
            <a:endParaRPr lang="en-US" sz="1600" b="1" dirty="0">
              <a:latin typeface="Grandview Display"/>
              <a:cs typeface="Sabon Next LT"/>
            </a:endParaRPr>
          </a:p>
          <a:p>
            <a:r>
              <a:rPr lang="en-US" b="1">
                <a:latin typeface="Grandview Display"/>
                <a:cs typeface="Sabon Next LT"/>
              </a:rPr>
              <a:t>Question: “From an operational leadership perspective, how many systems at Delta were proactive vs. reactive? Any system stand out to you?” </a:t>
            </a:r>
            <a:endParaRPr lang="en-US" b="1" dirty="0">
              <a:latin typeface="Grandview Display"/>
              <a:cs typeface="Sabon Next LT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Grandview Display"/>
                <a:cs typeface="Sabon Next LT"/>
              </a:rPr>
              <a:t>Response: </a:t>
            </a:r>
            <a:endParaRPr lang="en-US" b="1" dirty="0">
              <a:latin typeface="Grandview Display"/>
              <a:cs typeface="Sabon Next LT"/>
            </a:endParaRPr>
          </a:p>
          <a:p>
            <a:pPr marL="550545" lvl="1" indent="-285750">
              <a:buFont typeface="Courier New,monospace"/>
              <a:buChar char="o"/>
            </a:pPr>
            <a:r>
              <a:rPr lang="en-US" sz="1600" b="1" dirty="0">
                <a:latin typeface="Grandview Display"/>
                <a:cs typeface="Sabon Next LT"/>
              </a:rPr>
              <a:t>Delta Air Lines uses proactive thinning to manage weather disruptions (e.g., reducing flights ahead of snowstorms to minimize </a:t>
            </a:r>
            <a:r>
              <a:rPr lang="en-US" sz="1600" b="1" dirty="0" err="1">
                <a:latin typeface="Grandview Display"/>
                <a:cs typeface="Sabon Next LT"/>
              </a:rPr>
              <a:t>passengerimpact</a:t>
            </a:r>
            <a:r>
              <a:rPr lang="en-US" sz="1600" b="1" dirty="0">
                <a:latin typeface="Grandview Display"/>
                <a:cs typeface="Sabon Next LT"/>
              </a:rPr>
              <a:t>). </a:t>
            </a:r>
          </a:p>
          <a:p>
            <a:pPr marL="550545" lvl="1" indent="-285750">
              <a:buFont typeface="Courier New,monospace"/>
              <a:buChar char="o"/>
            </a:pPr>
            <a:r>
              <a:rPr lang="en-US" sz="1600" b="1">
                <a:latin typeface="Grandview Display"/>
                <a:cs typeface="Sabon Next LT"/>
              </a:rPr>
              <a:t>Focus on operational reliability and strategic route selection (e.g., early market entry). </a:t>
            </a:r>
            <a:endParaRPr lang="en-US" sz="1600" b="1" dirty="0">
              <a:latin typeface="Grandview Display"/>
              <a:cs typeface="Sabon Next LT"/>
            </a:endParaRPr>
          </a:p>
          <a:p>
            <a:pPr marL="550545" lvl="1" indent="-285750">
              <a:buFont typeface="Courier New,monospace"/>
              <a:buChar char="o"/>
            </a:pPr>
            <a:r>
              <a:rPr lang="en-US" sz="1600" b="1">
                <a:latin typeface="Grandview Display"/>
                <a:cs typeface="Sabon Next LT"/>
              </a:rPr>
              <a:t>Reactive strategies address uncontrollable events (e.g., geopolitical conflicts), requiring operational adjustments.</a:t>
            </a:r>
            <a:endParaRPr lang="en-US" sz="1600" b="1" dirty="0">
              <a:latin typeface="Grandview Display"/>
              <a:cs typeface="Sabon Next LT"/>
            </a:endParaRPr>
          </a:p>
          <a:p>
            <a:endParaRPr lang="en-US" b="1" dirty="0">
              <a:latin typeface="Grandview Display"/>
              <a:cs typeface="Sabon Next LT"/>
            </a:endParaRPr>
          </a:p>
          <a:p>
            <a:endParaRPr lang="en-US" b="1" dirty="0">
              <a:latin typeface="Grandview Display"/>
              <a:cs typeface="Sabon Next LT"/>
            </a:endParaRPr>
          </a:p>
          <a:p>
            <a:endParaRPr lang="en-US" b="1">
              <a:latin typeface="Grandview Display"/>
              <a:cs typeface="Sabon Next LT"/>
            </a:endParaRPr>
          </a:p>
          <a:p>
            <a:endParaRPr lang="en-US" b="1">
              <a:latin typeface="Grandview Display"/>
              <a:cs typeface="Sabon Next LT"/>
            </a:endParaRPr>
          </a:p>
        </p:txBody>
      </p:sp>
      <p:pic>
        <p:nvPicPr>
          <p:cNvPr id="7" name="Picture 6" descr="A red triangle with blue text&#10;&#10;AI-generated content may be incorrect.">
            <a:extLst>
              <a:ext uri="{FF2B5EF4-FFF2-40B4-BE49-F238E27FC236}">
                <a16:creationId xmlns:a16="http://schemas.microsoft.com/office/drawing/2014/main" id="{3D24838E-BBB3-72B7-0EA7-F2AF79786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7192" y="212453"/>
            <a:ext cx="1412866" cy="78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111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8E0F-D4B7-835C-B29E-FA124F20D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Interview with Stephanie Baldwin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D879E-3E5A-5313-9DED-945639BBE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326694"/>
            <a:ext cx="10890928" cy="3872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/>
              <a:t>Question: “What do </a:t>
            </a:r>
            <a:r>
              <a:rPr lang="en-US" sz="1800" b="1" dirty="0"/>
              <a:t>you feel sets Delta apart from other airlines in terms of their customer service and sustainability practices?”</a:t>
            </a:r>
            <a:endParaRPr lang="en-US" sz="1800" b="1"/>
          </a:p>
          <a:p>
            <a:r>
              <a:rPr lang="en-US" sz="1800" b="1"/>
              <a:t>Response: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b="1"/>
              <a:t> </a:t>
            </a:r>
            <a:r>
              <a:rPr lang="en-US" b="1">
                <a:ea typeface="+mn-lt"/>
                <a:cs typeface="+mn-lt"/>
              </a:rPr>
              <a:t>Technology: innovative but inconsistent </a:t>
            </a:r>
            <a:endParaRPr lang="en-US" b="1"/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b="1">
                <a:ea typeface="+mn-lt"/>
                <a:cs typeface="+mn-lt"/>
              </a:rPr>
              <a:t>Sustainability: progressing, but limited by fuel technology</a:t>
            </a:r>
            <a:r>
              <a:rPr lang="en-US" b="1" dirty="0">
                <a:ea typeface="+mn-lt"/>
                <a:cs typeface="+mn-lt"/>
              </a:rPr>
              <a:t> </a:t>
            </a:r>
            <a:endParaRPr lang="en-US" b="1" dirty="0"/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b="1">
                <a:ea typeface="+mn-lt"/>
                <a:cs typeface="+mn-lt"/>
              </a:rPr>
              <a:t>Customer service: leadership-driven, now core focus</a:t>
            </a:r>
            <a:endParaRPr lang="en-US" b="1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/>
          </a:p>
        </p:txBody>
      </p:sp>
      <p:pic>
        <p:nvPicPr>
          <p:cNvPr id="6" name="Picture 5" descr="A red triangle with blue text&#10;&#10;AI-generated content may be incorrect.">
            <a:extLst>
              <a:ext uri="{FF2B5EF4-FFF2-40B4-BE49-F238E27FC236}">
                <a16:creationId xmlns:a16="http://schemas.microsoft.com/office/drawing/2014/main" id="{77A6FB3A-B529-1F14-5A31-817C485D1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7192" y="212453"/>
            <a:ext cx="1412866" cy="78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2560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2">
                <a:lumMod val="75000"/>
                <a:lumOff val="25000"/>
              </a:schemeClr>
            </a:gs>
            <a:gs pos="37000">
              <a:schemeClr val="tx1">
                <a:lumMod val="95000"/>
                <a:lumOff val="5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1AF562-9FAA-9FAF-FC17-33C5B67B74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D1ECBC97-C66A-FC90-A276-25BDC93553C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1947" b="27199"/>
          <a:stretch>
            <a:fillRect/>
          </a:stretch>
        </p:blipFill>
        <p:spPr>
          <a:xfrm>
            <a:off x="3894988" y="878"/>
            <a:ext cx="8297012" cy="6013377"/>
          </a:xfrm>
          <a:custGeom>
            <a:avLst/>
            <a:gdLst>
              <a:gd name="csX0" fmla="*/ 5447134 w 8297012"/>
              <a:gd name="csY0" fmla="*/ 4675529 h 6013377"/>
              <a:gd name="csX1" fmla="*/ 6006022 w 8297012"/>
              <a:gd name="csY1" fmla="*/ 5202811 h 6013377"/>
              <a:gd name="csX2" fmla="*/ 5447134 w 8297012"/>
              <a:gd name="csY2" fmla="*/ 5730095 h 6013377"/>
              <a:gd name="csX3" fmla="*/ 4888246 w 8297012"/>
              <a:gd name="csY3" fmla="*/ 5202811 h 6013377"/>
              <a:gd name="csX4" fmla="*/ 5447134 w 8297012"/>
              <a:gd name="csY4" fmla="*/ 4675529 h 6013377"/>
              <a:gd name="csX5" fmla="*/ 8297012 w 8297012"/>
              <a:gd name="csY5" fmla="*/ 3620979 h 6013377"/>
              <a:gd name="csX6" fmla="*/ 8297012 w 8297012"/>
              <a:gd name="csY6" fmla="*/ 4831889 h 6013377"/>
              <a:gd name="csX7" fmla="*/ 7385569 w 8297012"/>
              <a:gd name="csY7" fmla="*/ 5743332 h 6013377"/>
              <a:gd name="csX8" fmla="*/ 6596696 w 8297012"/>
              <a:gd name="csY8" fmla="*/ 5926752 h 6013377"/>
              <a:gd name="csX9" fmla="*/ 6780114 w 8297012"/>
              <a:gd name="csY9" fmla="*/ 5137877 h 6013377"/>
              <a:gd name="csX10" fmla="*/ 866478 w 8297012"/>
              <a:gd name="csY10" fmla="*/ 1499406 h 6013377"/>
              <a:gd name="csX11" fmla="*/ 1168438 w 8297012"/>
              <a:gd name="csY11" fmla="*/ 1658232 h 6013377"/>
              <a:gd name="csX12" fmla="*/ 1283965 w 8297012"/>
              <a:gd name="csY12" fmla="*/ 2098389 h 6013377"/>
              <a:gd name="csX13" fmla="*/ 599672 w 8297012"/>
              <a:gd name="csY13" fmla="*/ 2782681 h 6013377"/>
              <a:gd name="csX14" fmla="*/ 159515 w 8297012"/>
              <a:gd name="csY14" fmla="*/ 2667155 h 6013377"/>
              <a:gd name="csX15" fmla="*/ 43988 w 8297012"/>
              <a:gd name="csY15" fmla="*/ 2226998 h 6013377"/>
              <a:gd name="csX16" fmla="*/ 728281 w 8297012"/>
              <a:gd name="csY16" fmla="*/ 1542705 h 6013377"/>
              <a:gd name="csX17" fmla="*/ 866478 w 8297012"/>
              <a:gd name="csY17" fmla="*/ 1499406 h 6013377"/>
              <a:gd name="csX18" fmla="*/ 8297012 w 8297012"/>
              <a:gd name="csY18" fmla="*/ 1309421 h 6013377"/>
              <a:gd name="csX19" fmla="*/ 8297012 w 8297012"/>
              <a:gd name="csY19" fmla="*/ 3100048 h 6013377"/>
              <a:gd name="csX20" fmla="*/ 6821089 w 8297012"/>
              <a:gd name="csY20" fmla="*/ 4575971 h 6013377"/>
              <a:gd name="csX21" fmla="*/ 5831117 w 8297012"/>
              <a:gd name="csY21" fmla="*/ 4661871 h 6013377"/>
              <a:gd name="csX22" fmla="*/ 5917017 w 8297012"/>
              <a:gd name="csY22" fmla="*/ 3671899 h 6013377"/>
              <a:gd name="csX23" fmla="*/ 8184862 w 8297012"/>
              <a:gd name="csY23" fmla="*/ 1404053 h 6013377"/>
              <a:gd name="csX24" fmla="*/ 6296657 w 8297012"/>
              <a:gd name="csY24" fmla="*/ 0 h 6013377"/>
              <a:gd name="csX25" fmla="*/ 8297012 w 8297012"/>
              <a:gd name="csY25" fmla="*/ 0 h 6013377"/>
              <a:gd name="csX26" fmla="*/ 8297012 w 8297012"/>
              <a:gd name="csY26" fmla="*/ 608722 h 6013377"/>
              <a:gd name="csX27" fmla="*/ 8224342 w 8297012"/>
              <a:gd name="csY27" fmla="*/ 693365 h 6013377"/>
              <a:gd name="csX28" fmla="*/ 4565395 w 8297012"/>
              <a:gd name="csY28" fmla="*/ 4352311 h 6013377"/>
              <a:gd name="csX29" fmla="*/ 3042226 w 8297012"/>
              <a:gd name="csY29" fmla="*/ 4564957 h 6013377"/>
              <a:gd name="csX30" fmla="*/ 3254871 w 8297012"/>
              <a:gd name="csY30" fmla="*/ 3041787 h 6013377"/>
              <a:gd name="csX31" fmla="*/ 3943255 w 8297012"/>
              <a:gd name="csY31" fmla="*/ 0 h 6013377"/>
              <a:gd name="csX32" fmla="*/ 5480569 w 8297012"/>
              <a:gd name="csY32" fmla="*/ 0 h 6013377"/>
              <a:gd name="csX33" fmla="*/ 5471578 w 8297012"/>
              <a:gd name="csY33" fmla="*/ 17522 h 6013377"/>
              <a:gd name="csX34" fmla="*/ 5239099 w 8297012"/>
              <a:gd name="csY34" fmla="*/ 313222 h 6013377"/>
              <a:gd name="csX35" fmla="*/ 2378631 w 8297012"/>
              <a:gd name="csY35" fmla="*/ 3173690 h 6013377"/>
              <a:gd name="csX36" fmla="*/ 1297857 w 8297012"/>
              <a:gd name="csY36" fmla="*/ 3449930 h 6013377"/>
              <a:gd name="csX37" fmla="*/ 1574098 w 8297012"/>
              <a:gd name="csY37" fmla="*/ 2369157 h 6013377"/>
              <a:gd name="csX38" fmla="*/ 2123147 w 8297012"/>
              <a:gd name="csY38" fmla="*/ 0 h 6013377"/>
              <a:gd name="csX39" fmla="*/ 3406451 w 8297012"/>
              <a:gd name="csY39" fmla="*/ 0 h 6013377"/>
              <a:gd name="csX40" fmla="*/ 3356281 w 8297012"/>
              <a:gd name="csY40" fmla="*/ 60724 h 6013377"/>
              <a:gd name="csX41" fmla="*/ 1911867 w 8297012"/>
              <a:gd name="csY41" fmla="*/ 1505138 h 6013377"/>
              <a:gd name="csX42" fmla="*/ 1245787 w 8297012"/>
              <a:gd name="csY42" fmla="*/ 1524290 h 6013377"/>
              <a:gd name="csX43" fmla="*/ 1264938 w 8297012"/>
              <a:gd name="csY43" fmla="*/ 858209 h 601337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</a:cxnLst>
            <a:rect l="l" t="t" r="r" b="b"/>
            <a:pathLst>
              <a:path w="8297012" h="6013377">
                <a:moveTo>
                  <a:pt x="5447134" y="4675529"/>
                </a:moveTo>
                <a:cubicBezTo>
                  <a:pt x="5755799" y="4675528"/>
                  <a:pt x="6006022" y="4911602"/>
                  <a:pt x="6006022" y="5202811"/>
                </a:cubicBezTo>
                <a:cubicBezTo>
                  <a:pt x="6006022" y="5494021"/>
                  <a:pt x="5755799" y="5730095"/>
                  <a:pt x="5447134" y="5730095"/>
                </a:cubicBezTo>
                <a:cubicBezTo>
                  <a:pt x="5138470" y="5730095"/>
                  <a:pt x="4888246" y="5494021"/>
                  <a:pt x="4888246" y="5202811"/>
                </a:cubicBezTo>
                <a:cubicBezTo>
                  <a:pt x="4888246" y="4911602"/>
                  <a:pt x="5138469" y="4675529"/>
                  <a:pt x="5447134" y="4675529"/>
                </a:cubicBezTo>
                <a:close/>
                <a:moveTo>
                  <a:pt x="8297012" y="3620979"/>
                </a:moveTo>
                <a:lnTo>
                  <a:pt x="8297012" y="4831889"/>
                </a:lnTo>
                <a:lnTo>
                  <a:pt x="7385569" y="5743332"/>
                </a:lnTo>
                <a:cubicBezTo>
                  <a:pt x="7117104" y="6011797"/>
                  <a:pt x="6763897" y="6093953"/>
                  <a:pt x="6596696" y="5926752"/>
                </a:cubicBezTo>
                <a:cubicBezTo>
                  <a:pt x="6429495" y="5759551"/>
                  <a:pt x="6511649" y="5406342"/>
                  <a:pt x="6780114" y="5137877"/>
                </a:cubicBezTo>
                <a:close/>
                <a:moveTo>
                  <a:pt x="866478" y="1499406"/>
                </a:moveTo>
                <a:cubicBezTo>
                  <a:pt x="959583" y="1506158"/>
                  <a:pt x="1072527" y="1562322"/>
                  <a:pt x="1168438" y="1658232"/>
                </a:cubicBezTo>
                <a:cubicBezTo>
                  <a:pt x="1321894" y="1811688"/>
                  <a:pt x="1373599" y="2008753"/>
                  <a:pt x="1283965" y="2098389"/>
                </a:cubicBezTo>
                <a:lnTo>
                  <a:pt x="599672" y="2782681"/>
                </a:lnTo>
                <a:cubicBezTo>
                  <a:pt x="510037" y="2872316"/>
                  <a:pt x="312971" y="2820611"/>
                  <a:pt x="159515" y="2667155"/>
                </a:cubicBezTo>
                <a:cubicBezTo>
                  <a:pt x="6059" y="2513698"/>
                  <a:pt x="-45647" y="2316633"/>
                  <a:pt x="43988" y="2226998"/>
                </a:cubicBezTo>
                <a:lnTo>
                  <a:pt x="728281" y="1542705"/>
                </a:lnTo>
                <a:cubicBezTo>
                  <a:pt x="761895" y="1509093"/>
                  <a:pt x="810614" y="1495355"/>
                  <a:pt x="866478" y="1499406"/>
                </a:cubicBezTo>
                <a:close/>
                <a:moveTo>
                  <a:pt x="8297012" y="1309421"/>
                </a:moveTo>
                <a:lnTo>
                  <a:pt x="8297012" y="3100048"/>
                </a:lnTo>
                <a:lnTo>
                  <a:pt x="6821089" y="4575971"/>
                </a:lnTo>
                <a:cubicBezTo>
                  <a:pt x="6524023" y="4873035"/>
                  <a:pt x="6080783" y="4911537"/>
                  <a:pt x="5831117" y="4661871"/>
                </a:cubicBezTo>
                <a:cubicBezTo>
                  <a:pt x="5581450" y="4412205"/>
                  <a:pt x="5619952" y="3968964"/>
                  <a:pt x="5917017" y="3671899"/>
                </a:cubicBezTo>
                <a:lnTo>
                  <a:pt x="8184862" y="1404053"/>
                </a:lnTo>
                <a:close/>
                <a:moveTo>
                  <a:pt x="6296657" y="0"/>
                </a:moveTo>
                <a:lnTo>
                  <a:pt x="8297012" y="0"/>
                </a:lnTo>
                <a:lnTo>
                  <a:pt x="8297012" y="608722"/>
                </a:lnTo>
                <a:lnTo>
                  <a:pt x="8224342" y="693365"/>
                </a:lnTo>
                <a:lnTo>
                  <a:pt x="4565395" y="4352311"/>
                </a:lnTo>
                <a:cubicBezTo>
                  <a:pt x="4086111" y="4831597"/>
                  <a:pt x="3404137" y="4926867"/>
                  <a:pt x="3042226" y="4564957"/>
                </a:cubicBezTo>
                <a:cubicBezTo>
                  <a:pt x="2680315" y="4203045"/>
                  <a:pt x="2775586" y="3521072"/>
                  <a:pt x="3254871" y="3041787"/>
                </a:cubicBezTo>
                <a:close/>
                <a:moveTo>
                  <a:pt x="3943255" y="0"/>
                </a:moveTo>
                <a:lnTo>
                  <a:pt x="5480569" y="0"/>
                </a:lnTo>
                <a:lnTo>
                  <a:pt x="5471578" y="17522"/>
                </a:lnTo>
                <a:cubicBezTo>
                  <a:pt x="5410760" y="119051"/>
                  <a:pt x="5332772" y="219549"/>
                  <a:pt x="5239099" y="313222"/>
                </a:cubicBezTo>
                <a:lnTo>
                  <a:pt x="2378631" y="3173690"/>
                </a:lnTo>
                <a:cubicBezTo>
                  <a:pt x="2003939" y="3548382"/>
                  <a:pt x="1520035" y="3672108"/>
                  <a:pt x="1297857" y="3449930"/>
                </a:cubicBezTo>
                <a:cubicBezTo>
                  <a:pt x="1075679" y="3227752"/>
                  <a:pt x="1199405" y="2743849"/>
                  <a:pt x="1574098" y="2369157"/>
                </a:cubicBezTo>
                <a:close/>
                <a:moveTo>
                  <a:pt x="2123147" y="0"/>
                </a:moveTo>
                <a:lnTo>
                  <a:pt x="3406451" y="0"/>
                </a:lnTo>
                <a:lnTo>
                  <a:pt x="3356281" y="60724"/>
                </a:lnTo>
                <a:lnTo>
                  <a:pt x="1911867" y="1505138"/>
                </a:lnTo>
                <a:cubicBezTo>
                  <a:pt x="1722664" y="1694341"/>
                  <a:pt x="1424440" y="1702944"/>
                  <a:pt x="1245787" y="1524290"/>
                </a:cubicBezTo>
                <a:cubicBezTo>
                  <a:pt x="1067131" y="1345635"/>
                  <a:pt x="1075735" y="1047412"/>
                  <a:pt x="1264938" y="858209"/>
                </a:cubicBezTo>
                <a:close/>
              </a:path>
            </a:pathLst>
          </a:custGeom>
          <a:gradFill>
            <a:gsLst>
              <a:gs pos="100000">
                <a:srgbClr val="B2DEF3"/>
              </a:gs>
              <a:gs pos="0">
                <a:schemeClr val="tx1">
                  <a:lumMod val="85000"/>
                  <a:lumOff val="15000"/>
                </a:schemeClr>
              </a:gs>
            </a:gsLst>
            <a:lin ang="5400000" scaled="1"/>
          </a:gra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B5396B-9958-5A82-6A5F-4BBDFA761E3F}"/>
              </a:ext>
            </a:extLst>
          </p:cNvPr>
          <p:cNvSpPr txBox="1"/>
          <p:nvPr/>
        </p:nvSpPr>
        <p:spPr>
          <a:xfrm>
            <a:off x="326852" y="1719559"/>
            <a:ext cx="3438740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s-ES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randview Display"/>
              </a:rPr>
              <a:t>Conclusion</a:t>
            </a:r>
            <a:r>
              <a:rPr lang="es-E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randview Display"/>
              </a:rPr>
              <a:t>:</a:t>
            </a:r>
            <a:endParaRPr lang="en-US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randview Display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DC9DF-E07F-29D4-94D9-63CB9297639C}"/>
              </a:ext>
            </a:extLst>
          </p:cNvPr>
          <p:cNvSpPr txBox="1"/>
          <p:nvPr/>
        </p:nvSpPr>
        <p:spPr>
          <a:xfrm>
            <a:off x="575610" y="2862628"/>
            <a:ext cx="4296737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US" b="1">
                <a:solidFill>
                  <a:srgbClr val="FFC000"/>
                </a:solidFill>
                <a:latin typeface="Grandview Display"/>
              </a:rPr>
              <a:t>Mission Delivery: </a:t>
            </a:r>
            <a:r>
              <a:rPr lang="en-US">
                <a:solidFill>
                  <a:schemeClr val="bg1"/>
                </a:solidFill>
                <a:latin typeface="Grandview Display"/>
              </a:rPr>
              <a:t>Built trust, delivered high service, ensured loyalty. </a:t>
            </a:r>
            <a:r>
              <a:rPr lang="en-US">
                <a:solidFill>
                  <a:schemeClr val="bg1"/>
                </a:solidFill>
              </a:rPr>
              <a:t>​</a:t>
            </a:r>
            <a:endParaRPr lang="en-US" dirty="0">
              <a:solidFill>
                <a:schemeClr val="bg1"/>
              </a:solidFill>
            </a:endParaRPr>
          </a:p>
          <a:p>
            <a:pPr fontAlgn="base"/>
            <a:r>
              <a:rPr lang="en-US">
                <a:solidFill>
                  <a:schemeClr val="bg1"/>
                </a:solidFill>
              </a:rPr>
              <a:t>​</a:t>
            </a:r>
            <a:endParaRPr lang="en-US" dirty="0">
              <a:solidFill>
                <a:schemeClr val="bg1"/>
              </a:solidFill>
            </a:endParaRPr>
          </a:p>
          <a:p>
            <a:pPr fontAlgn="base"/>
            <a:r>
              <a:rPr lang="en-US" b="1">
                <a:solidFill>
                  <a:srgbClr val="FFC000"/>
                </a:solidFill>
                <a:latin typeface="Grandview Display"/>
              </a:rPr>
              <a:t> Innovation: </a:t>
            </a:r>
            <a:r>
              <a:rPr lang="en-US">
                <a:solidFill>
                  <a:schemeClr val="bg1"/>
                </a:solidFill>
                <a:latin typeface="Grandview Display"/>
              </a:rPr>
              <a:t>Adopted technology, prevents disruptions, drives smarter operations. </a:t>
            </a:r>
            <a:r>
              <a:rPr lang="en-US">
                <a:solidFill>
                  <a:schemeClr val="bg1"/>
                </a:solidFill>
              </a:rPr>
              <a:t>​</a:t>
            </a:r>
            <a:endParaRPr lang="en-US" dirty="0">
              <a:solidFill>
                <a:schemeClr val="bg1"/>
              </a:solidFill>
            </a:endParaRPr>
          </a:p>
          <a:p>
            <a:pPr fontAlgn="base"/>
            <a:r>
              <a:rPr lang="en-US">
                <a:solidFill>
                  <a:schemeClr val="bg1"/>
                </a:solidFill>
              </a:rPr>
              <a:t>​</a:t>
            </a:r>
            <a:endParaRPr lang="en-US" dirty="0">
              <a:solidFill>
                <a:schemeClr val="bg1"/>
              </a:solidFill>
            </a:endParaRPr>
          </a:p>
          <a:p>
            <a:pPr fontAlgn="base"/>
            <a:r>
              <a:rPr lang="en-US" b="1" dirty="0">
                <a:solidFill>
                  <a:schemeClr val="bg1"/>
                </a:solidFill>
              </a:rPr>
              <a:t> </a:t>
            </a:r>
            <a:r>
              <a:rPr lang="en-US" b="1">
                <a:solidFill>
                  <a:srgbClr val="FFC000"/>
                </a:solidFill>
                <a:latin typeface="Grandview Display"/>
              </a:rPr>
              <a:t>Growth: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US">
                <a:solidFill>
                  <a:schemeClr val="bg1"/>
                </a:solidFill>
                <a:latin typeface="Grandview Display"/>
              </a:rPr>
              <a:t>Overcame limits, strong leadership, enables sustainable expansion. ​</a:t>
            </a:r>
          </a:p>
          <a:p>
            <a:pPr fontAlgn="base"/>
            <a:r>
              <a:rPr lang="en-US"/>
              <a:t>​</a:t>
            </a:r>
          </a:p>
          <a:p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3D792-DAB7-58D1-58A5-B110521D723E}"/>
              </a:ext>
            </a:extLst>
          </p:cNvPr>
          <p:cNvSpPr txBox="1"/>
          <p:nvPr/>
        </p:nvSpPr>
        <p:spPr>
          <a:xfrm>
            <a:off x="6578029" y="6214025"/>
            <a:ext cx="4292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/>
              <a:t>​</a:t>
            </a:r>
          </a:p>
          <a:p>
            <a:pPr fontAlgn="base"/>
            <a:r>
              <a:rPr lang="en-US"/>
              <a:t>​</a:t>
            </a:r>
          </a:p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A7706A-F25A-E9DD-452B-8816D117A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51" y="332689"/>
            <a:ext cx="3183866" cy="59623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A99D00C-9374-C517-68B0-AEEE86B39508}"/>
              </a:ext>
            </a:extLst>
          </p:cNvPr>
          <p:cNvSpPr txBox="1"/>
          <p:nvPr/>
        </p:nvSpPr>
        <p:spPr>
          <a:xfrm>
            <a:off x="4700148" y="4852418"/>
            <a:ext cx="3545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/>
              <a:t>​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18218-0B26-216B-7406-90774F8E8F85}"/>
              </a:ext>
            </a:extLst>
          </p:cNvPr>
          <p:cNvSpPr/>
          <p:nvPr/>
        </p:nvSpPr>
        <p:spPr>
          <a:xfrm>
            <a:off x="2053623" y="6331982"/>
            <a:ext cx="7147536" cy="40011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2000" b="1" cap="none" spc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venir Next LT Pro"/>
              </a:rPr>
              <a:t>RELIABLE, INNOVATIVE, </a:t>
            </a:r>
            <a:r>
              <a:rPr lang="en-US" sz="2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venir Next LT Pro"/>
              </a:rPr>
              <a:t>CONNECTE</a:t>
            </a:r>
            <a:endParaRPr lang="en-US" sz="2000" b="1" cap="none" spc="0">
              <a:ln w="6600">
                <a:solidFill>
                  <a:srgbClr val="000000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000000"/>
                </a:outerShdw>
              </a:effectLst>
              <a:latin typeface="Avenir Next LT Pro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80DCCF-BB9B-F2BB-13B2-AEE759B5CED0}"/>
              </a:ext>
            </a:extLst>
          </p:cNvPr>
          <p:cNvSpPr txBox="1"/>
          <p:nvPr/>
        </p:nvSpPr>
        <p:spPr>
          <a:xfrm>
            <a:off x="10230534" y="6214025"/>
            <a:ext cx="203562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"Keep Climbing," Delta Airlines. </a:t>
            </a:r>
            <a:endParaRPr lang="en-US" b="1" dirty="0">
              <a:ln w="12700" cmpd="sng">
                <a:solidFill>
                  <a:srgbClr val="FCFFF0"/>
                </a:solidFill>
                <a:prstDash val="solid"/>
              </a:ln>
              <a:gradFill>
                <a:gsLst>
                  <a:gs pos="0">
                    <a:srgbClr val="FCFFF0"/>
                  </a:gs>
                  <a:gs pos="4000">
                    <a:srgbClr val="FCFFF0">
                      <a:lumMod val="60000"/>
                      <a:lumOff val="40000"/>
                    </a:srgbClr>
                  </a:gs>
                  <a:gs pos="87000">
                    <a:srgbClr val="FCFFF0">
                      <a:lumMod val="20000"/>
                      <a:lumOff val="80000"/>
                    </a:srgbClr>
                  </a:gs>
                </a:gsLst>
                <a:lin ang="5400000"/>
              </a:gradFill>
            </a:endParaRPr>
          </a:p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6C8FBA-F056-D33C-9B8C-7DBD92DDE6B2}"/>
              </a:ext>
            </a:extLst>
          </p:cNvPr>
          <p:cNvSpPr/>
          <p:nvPr/>
        </p:nvSpPr>
        <p:spPr>
          <a:xfrm>
            <a:off x="4695960" y="4865251"/>
            <a:ext cx="364690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cap="none" spc="0">
                <a:solidFill>
                  <a:schemeClr val="bg1"/>
                </a:solidFill>
                <a:effectLst/>
                <a:latin typeface="Avenir Next LT Pro Demi"/>
              </a:rPr>
              <a:t>Delta: You'll love the way we fly​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8B13F5-1940-2669-0C23-B42499BF9129}"/>
              </a:ext>
            </a:extLst>
          </p:cNvPr>
          <p:cNvSpPr txBox="1"/>
          <p:nvPr/>
        </p:nvSpPr>
        <p:spPr>
          <a:xfrm>
            <a:off x="4989799" y="5496559"/>
            <a:ext cx="2956560" cy="33855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solidFill>
                  <a:schemeClr val="bg1"/>
                </a:solidFill>
                <a:latin typeface="Avenir Next LT Pro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 a Flight | Delta Air Lines</a:t>
            </a:r>
            <a:endParaRPr lang="en-US" sz="1600">
              <a:solidFill>
                <a:schemeClr val="bg1"/>
              </a:solidFill>
              <a:latin typeface="Avenir Next LT Pro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AF7AA99-797A-454E-957A-3D938F506D34}"/>
              </a:ext>
            </a:extLst>
          </p:cNvPr>
          <p:cNvSpPr/>
          <p:nvPr/>
        </p:nvSpPr>
        <p:spPr>
          <a:xfrm>
            <a:off x="6335627" y="5231533"/>
            <a:ext cx="274320" cy="274320"/>
          </a:xfrm>
          <a:prstGeom prst="downArrow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659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C5CF94-58DA-B98E-308A-6270047F5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EFE0B1A7-57A8-1D34-920A-132B09D5D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 close-up of a blue background&#10;&#10;AI-generated content may be incorrect.">
            <a:extLst>
              <a:ext uri="{FF2B5EF4-FFF2-40B4-BE49-F238E27FC236}">
                <a16:creationId xmlns:a16="http://schemas.microsoft.com/office/drawing/2014/main" id="{3E520D50-DF40-8360-7FFA-BFD5DE9C9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57990FE6-6C91-08A8-BFB7-F8CDC90F7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EDC85-5260-2684-B826-674F2C154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1066800"/>
            <a:ext cx="10208829" cy="4672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/>
              <a:t>References</a:t>
            </a:r>
            <a:br>
              <a:rPr lang="en-US" sz="3600"/>
            </a:br>
            <a:r>
              <a:rPr lang="en-US" sz="1200" b="0">
                <a:latin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https://www.delta.com/us/en/about-delta/overviewhttps://www.delta.com/us/en/about-delta/sustainability</a:t>
            </a:r>
            <a:br>
              <a:rPr lang="en-US" sz="1200" b="0">
                <a:latin typeface="+mn-lt"/>
              </a:rPr>
            </a:br>
            <a:br>
              <a:rPr lang="en-US" sz="1200" b="0">
                <a:latin typeface="+mn-lt"/>
              </a:rPr>
            </a:br>
            <a:r>
              <a:rPr lang="en-US" sz="1200" b="0">
                <a:latin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https://www.comparably.com/companies/delta-air-lines/mission</a:t>
            </a:r>
            <a:r>
              <a:rPr lang="en-US" sz="1200" b="0">
                <a:latin typeface="+mn-lt"/>
              </a:rPr>
              <a:t> </a:t>
            </a:r>
            <a:br>
              <a:rPr lang="en-US" sz="1200" b="0">
                <a:latin typeface="+mn-lt"/>
              </a:rPr>
            </a:br>
            <a:br>
              <a:rPr lang="en-US" sz="1200" b="0">
                <a:latin typeface="+mn-lt"/>
              </a:rPr>
            </a:br>
            <a:r>
              <a:rPr lang="en-US" sz="1200" b="0">
                <a:latin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https://www.reuters.com/sustainability/boards-policy-regulation/credit-card-cash-reshapes-us-airline-loyalty-profit-2026-03-13/</a:t>
            </a:r>
            <a:br>
              <a:rPr lang="en-US" sz="1200" b="0">
                <a:latin typeface="+mn-lt"/>
              </a:rPr>
            </a:br>
            <a:br>
              <a:rPr lang="en-US" sz="1200" b="0">
                <a:latin typeface="+mn-lt"/>
              </a:rPr>
            </a:br>
            <a:r>
              <a:rPr lang="en-US" sz="1200" b="0">
                <a:latin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https://news.delta.com/corporate-stats-and-facts?</a:t>
            </a:r>
            <a:br>
              <a:rPr lang="en-US" sz="1200" b="0">
                <a:latin typeface="+mn-lt"/>
              </a:rPr>
            </a:br>
            <a:br>
              <a:rPr lang="en-US" sz="1200" b="0">
                <a:latin typeface="+mn-lt"/>
              </a:rPr>
            </a:br>
            <a:r>
              <a:rPr lang="en-US" sz="1200" b="0" i="0" u="sng" strike="noStrike">
                <a:effectLst/>
                <a:latin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https://www.delta.com/us/en/about-delta/sustainability</a:t>
            </a:r>
            <a:r>
              <a:rPr lang="en-US" sz="1200" b="0" i="0" u="none" strike="noStrike">
                <a:effectLst/>
                <a:latin typeface="+mn-lt"/>
              </a:rPr>
              <a:t> </a:t>
            </a:r>
            <a:br>
              <a:rPr lang="en-US" sz="1200" b="0" i="0" u="none" strike="noStrike">
                <a:effectLst/>
                <a:latin typeface="+mn-lt"/>
              </a:rPr>
            </a:br>
            <a:br>
              <a:rPr lang="en-US" sz="1200" b="0" i="0" u="none" strike="noStrike">
                <a:effectLst/>
                <a:latin typeface="+mn-lt"/>
              </a:rPr>
            </a:br>
            <a:r>
              <a:rPr lang="en-US" sz="1200" b="0" i="0" u="none" strike="noStrike">
                <a:effectLst/>
                <a:latin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https://nationalcioreview.com/articles-insights/cio-field-notes/deltas-digital-flight-path-tech-enhancements-boost-operational-reliability/</a:t>
            </a:r>
            <a:r>
              <a:rPr lang="en-US" sz="1200" b="0" i="0" u="none" strike="noStrike">
                <a:effectLst/>
                <a:latin typeface="+mn-lt"/>
              </a:rPr>
              <a:t> </a:t>
            </a:r>
            <a:br>
              <a:rPr lang="en-US" sz="1200" b="0" i="0" u="none" strike="noStrike">
                <a:effectLst/>
                <a:latin typeface="+mn-lt"/>
              </a:rPr>
            </a:br>
            <a:br>
              <a:rPr lang="en-US" sz="1200" b="0" i="0" u="none" strike="noStrike">
                <a:effectLst/>
                <a:latin typeface="+mn-lt"/>
              </a:rPr>
            </a:br>
            <a:r>
              <a:rPr lang="en-US" sz="1200" b="0" i="0" u="none" strike="noStrike">
                <a:effectLst/>
                <a:latin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https://search.yahoo.com/search?ei=utf-8&amp;fr=aaplw&amp;p=airport+challenges+with+delta</a:t>
            </a:r>
            <a:endParaRPr lang="en-US" sz="1600" b="0">
              <a:latin typeface="+mn-lt"/>
            </a:endParaRPr>
          </a:p>
        </p:txBody>
      </p:sp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0FEA8F45-7606-3D52-88EB-C0A30E941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9169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ashVTI">
  <a:themeElements>
    <a:clrScheme name="delta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0C176A"/>
      </a:accent1>
      <a:accent2>
        <a:srgbClr val="000000"/>
      </a:accent2>
      <a:accent3>
        <a:srgbClr val="73000D"/>
      </a:accent3>
      <a:accent4>
        <a:srgbClr val="FCFFF0"/>
      </a:accent4>
      <a:accent5>
        <a:srgbClr val="A0001D"/>
      </a:accent5>
      <a:accent6>
        <a:srgbClr val="F00032"/>
      </a:accent6>
      <a:hlink>
        <a:srgbClr val="3100ED"/>
      </a:hlink>
      <a:folHlink>
        <a:srgbClr val="858C83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</TotalTime>
  <Words>1548</Words>
  <Application>Microsoft Office PowerPoint</Application>
  <PresentationFormat>Widescreen</PresentationFormat>
  <Paragraphs>158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DashVTI</vt:lpstr>
      <vt:lpstr>Delta Airlines </vt:lpstr>
      <vt:lpstr>Overview</vt:lpstr>
      <vt:lpstr>The Vision Statement  </vt:lpstr>
      <vt:lpstr>The Mission Statement  </vt:lpstr>
      <vt:lpstr>Strategic Approach            </vt:lpstr>
      <vt:lpstr>Ethical and Moral Initiatives  </vt:lpstr>
      <vt:lpstr>Proactive Strategies</vt:lpstr>
      <vt:lpstr>Reactive Strategies</vt:lpstr>
      <vt:lpstr>The Board of Directors</vt:lpstr>
      <vt:lpstr>Business Model  </vt:lpstr>
      <vt:lpstr>Expansion Challenges</vt:lpstr>
      <vt:lpstr>Suggestions</vt:lpstr>
      <vt:lpstr>Company Impact &amp; Relevance to Major </vt:lpstr>
      <vt:lpstr>The Interview with Stephanie Baldwin  </vt:lpstr>
      <vt:lpstr>The Interview with Stephanie Baldwin  </vt:lpstr>
      <vt:lpstr>The Interview with Stephanie Baldwin </vt:lpstr>
      <vt:lpstr>PowerPoint Presentation</vt:lpstr>
      <vt:lpstr>References https://www.delta.com/us/en/about-delta/overviewhttps://www.delta.com/us/en/about-delta/sustainability  https://www.comparably.com/companies/delta-air-lines/mission   https://www.reuters.com/sustainability/boards-policy-regulation/credit-card-cash-reshapes-us-airline-loyalty-profit-2026-03-13/  https://news.delta.com/corporate-stats-and-facts?  https://www.delta.com/us/en/about-delta/sustainability   https://nationalcioreview.com/articles-insights/cio-field-notes/deltas-digital-flight-path-tech-enhancements-boost-operational-reliability/   https://search.yahoo.com/search?ei=utf-8&amp;fr=aaplw&amp;p=airport+challenges+with+delta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Delta Airlines </dc:title>
  <dc:creator>ConleighWilson</dc:creator>
  <cp:lastModifiedBy>ManuelPintadoGarciaReboredo</cp:lastModifiedBy>
  <cp:revision>132</cp:revision>
  <dcterms:created xsi:type="dcterms:W3CDTF">2026-03-17T17:33:23Z</dcterms:created>
  <dcterms:modified xsi:type="dcterms:W3CDTF">2026-04-17T07:07:52Z</dcterms:modified>
</cp:coreProperties>
</file>