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1ACEE-4C91-EC9D-0355-728326564AD6}" v="128" dt="2025-12-04T19:58:24.737"/>
    <p1510:client id="{46581711-478E-31F0-BAC3-7B4E0C0C72C0}" v="1" dt="2025-12-05T04:46:26.211"/>
    <p1510:client id="{9307C24C-3642-764B-AF82-2F465E6F2D0B}" v="930" dt="2025-12-05T05:28:03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0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mpconcreteconstruction.com/services#:~:text=At%20MP%20Construction%2C%20we%20excel,foundation%20for%20your%20dream%20projec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concreteconstruction.com/services#:~:text=At%20MP%20Construction%2C%20we%20excel,foundation%20for%20your%20dream%20proje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0" name="Picture 9" descr="A city skyline with orange and yellow background&#10;&#10;AI-generated content may be incorrect.">
            <a:extLst>
              <a:ext uri="{FF2B5EF4-FFF2-40B4-BE49-F238E27FC236}">
                <a16:creationId xmlns:a16="http://schemas.microsoft.com/office/drawing/2014/main" id="{496D25E8-84C9-8C43-AEF2-0E0244C3B5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effectLst>
            <a:outerShdw blurRad="50800" dir="27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F8646E-34BF-0FD6-4BE8-F7FE3CBCD98F}"/>
              </a:ext>
            </a:extLst>
          </p:cNvPr>
          <p:cNvSpPr/>
          <p:nvPr/>
        </p:nvSpPr>
        <p:spPr>
          <a:xfrm>
            <a:off x="0" y="0"/>
            <a:ext cx="9144000" cy="5148352"/>
          </a:xfrm>
          <a:prstGeom prst="rect">
            <a:avLst/>
          </a:prstGeom>
          <a:solidFill>
            <a:schemeClr val="dk1">
              <a:alpha val="7011"/>
            </a:schemeClr>
          </a:solidFill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8229600" cy="1371600"/>
          </a:xfrm>
          <a:prstGeom prst="rect">
            <a:avLst/>
          </a:prstGeom>
          <a:noFill/>
          <a:ln/>
          <a:effectLst>
            <a:outerShdw blurRad="50800" dist="50800" algn="ctr" rotWithShape="0">
              <a:srgbClr val="000000"/>
            </a:outerShdw>
          </a:effectLst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C9974E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MP</a:t>
            </a:r>
            <a:r>
              <a:rPr lang="en-US" sz="4000" b="1" dirty="0">
                <a:solidFill>
                  <a:srgbClr val="C9974E"/>
                </a:solidFill>
              </a:rPr>
              <a:t> </a:t>
            </a:r>
            <a:r>
              <a:rPr lang="en-US" sz="4000" b="1" dirty="0">
                <a:solidFill>
                  <a:srgbClr val="C9974E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Contracting</a:t>
            </a:r>
            <a:endParaRPr lang="en-US" sz="4000" dirty="0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Promotional Campaign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558974" y="2463870"/>
            <a:ext cx="8229600" cy="548640"/>
          </a:xfrm>
          <a:prstGeom prst="rect">
            <a:avLst/>
          </a:prstGeom>
          <a:noFill/>
          <a:ln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800" b="1" i="1" dirty="0">
                <a:solidFill>
                  <a:srgbClr val="C9974E"/>
                </a:solidFill>
              </a:rPr>
              <a:t>Anything you can dream, we can build</a:t>
            </a:r>
            <a:endParaRPr lang="en-US" sz="1800" b="1" dirty="0"/>
          </a:p>
        </p:txBody>
      </p:sp>
      <p:sp>
        <p:nvSpPr>
          <p:cNvPr id="5" name="Text 3"/>
          <p:cNvSpPr/>
          <p:nvPr/>
        </p:nvSpPr>
        <p:spPr>
          <a:xfrm>
            <a:off x="457200" y="3291840"/>
            <a:ext cx="4114800" cy="109728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9974E"/>
                </a:solidFill>
              </a:rPr>
              <a:t>Creative Team:
</a:t>
            </a:r>
            <a:r>
              <a:rPr lang="en-US" sz="1200" dirty="0">
                <a:solidFill>
                  <a:srgbClr val="FFFFFF"/>
                </a:solidFill>
              </a:rPr>
              <a:t>Manuel Pintado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</a:rPr>
              <a:t>Nicole Cabezas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</a:rPr>
              <a:t>Cristhian Galiano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</a:rPr>
              <a:t>Daniella Spurlock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5"/>
              </a:rPr>
              <a:t>[1]</a:t>
            </a:r>
            <a:endParaRPr lang="en-US" sz="700" dirty="0"/>
          </a:p>
        </p:txBody>
      </p:sp>
      <p:pic>
        <p:nvPicPr>
          <p:cNvPr id="8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D52E80A3-C199-EE7F-ABB4-D3058BC3A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622" y="4852"/>
            <a:ext cx="1092344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website&#10;&#10;AI-generated content may be incorrect.">
            <a:extLst>
              <a:ext uri="{FF2B5EF4-FFF2-40B4-BE49-F238E27FC236}">
                <a16:creationId xmlns:a16="http://schemas.microsoft.com/office/drawing/2014/main" id="{0EA33983-7390-8DA6-EEC0-97E29D45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10" y="0"/>
            <a:ext cx="9414629" cy="5290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D204B-8F3E-21C1-EDC2-B70B1D6170B3}"/>
              </a:ext>
            </a:extLst>
          </p:cNvPr>
          <p:cNvSpPr txBox="1"/>
          <p:nvPr/>
        </p:nvSpPr>
        <p:spPr>
          <a:xfrm>
            <a:off x="96819" y="0"/>
            <a:ext cx="577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Digital Marketing Setup</a:t>
            </a:r>
          </a:p>
        </p:txBody>
      </p:sp>
      <p:pic>
        <p:nvPicPr>
          <p:cNvPr id="5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DC92566-F85A-9064-F86F-D086EE08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374" y="4852"/>
            <a:ext cx="1364592" cy="12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Weekly Content Schedule</a:t>
            </a:r>
            <a:endParaRPr lang="en-US" sz="26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35763"/>
              </p:ext>
            </p:extLst>
          </p:nvPr>
        </p:nvGraphicFramePr>
        <p:xfrm>
          <a:off x="457200" y="1199934"/>
          <a:ext cx="8229600" cy="27432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Day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1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Theme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1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Content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1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Posting Time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Mon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Motivation Monday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Before &amp; After + inspirational copy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6–8 PM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Tue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Tip Tuesday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How‑to clip or maintenance hack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6–8 PM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Wed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Worksite Wednesday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B‑roll &amp; relatable moment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12–2 PM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Thu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Testimonial Thursday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Customer review or success story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6–8 PM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Fri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Feature Friday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Highlight unique service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6–8 PM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Sat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Showcase Saturday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Full transformation reel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9–11 AM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Sun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Community Day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Faith, family or community post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6–8 PM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 1"/>
          <p:cNvSpPr/>
          <p:nvPr/>
        </p:nvSpPr>
        <p:spPr>
          <a:xfrm>
            <a:off x="457200" y="393192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3153"/>
                </a:solidFill>
              </a:rPr>
              <a:t>Posting Guidance
</a:t>
            </a:r>
            <a:r>
              <a:rPr lang="en-US" sz="1000" dirty="0">
                <a:solidFill>
                  <a:srgbClr val="1A3153"/>
                </a:solidFill>
              </a:rPr>
              <a:t>• 3–5 posts weekly across Instagram, Facebook &amp; TikTok
• 3-10 Stories daily for behind‑the‑scenes engagement
• Batch shoot b‑roll &amp; clips at job sites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[10]</a:t>
            </a:r>
            <a:endParaRPr lang="en-US" sz="700" dirty="0"/>
          </a:p>
        </p:txBody>
      </p:sp>
      <p:pic>
        <p:nvPicPr>
          <p:cNvPr id="6" name="Imagen 5" descr="Forma&#10;&#10;El contenido generado por IA puede ser incorrecto.">
            <a:extLst>
              <a:ext uri="{FF2B5EF4-FFF2-40B4-BE49-F238E27FC236}">
                <a16:creationId xmlns:a16="http://schemas.microsoft.com/office/drawing/2014/main" id="{477F807D-1C6B-5EE7-9D0C-C91E86B86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374" y="4852"/>
            <a:ext cx="1267545" cy="11872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Email &amp; Lead Nurturing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731520" y="1097280"/>
            <a:ext cx="274320" cy="27432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1097280" y="10515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Confirmation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“Thanks &amp; next steps”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731520" y="1645920"/>
            <a:ext cx="274320" cy="27432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868680" y="1371600"/>
            <a:ext cx="0" cy="274320"/>
          </a:xfrm>
          <a:prstGeom prst="line">
            <a:avLst/>
          </a:prstGeom>
          <a:noFill/>
          <a:ln w="1905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97280" y="16002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Personal response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Gather project details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2194560"/>
            <a:ext cx="274320" cy="27432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/>
          <p:cNvSpPr/>
          <p:nvPr/>
        </p:nvSpPr>
        <p:spPr>
          <a:xfrm>
            <a:off x="868680" y="1920240"/>
            <a:ext cx="0" cy="274320"/>
          </a:xfrm>
          <a:prstGeom prst="line">
            <a:avLst/>
          </a:prstGeom>
          <a:noFill/>
          <a:ln w="1905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1097280" y="214884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Social proof &amp; value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Share testimonials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731520" y="2743200"/>
            <a:ext cx="274320" cy="27432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68680" y="2468880"/>
            <a:ext cx="0" cy="274320"/>
          </a:xfrm>
          <a:prstGeom prst="line">
            <a:avLst/>
          </a:prstGeom>
          <a:noFill/>
          <a:ln w="1905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1097280" y="269748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Quote follow‑up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Answer questions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731520" y="3291840"/>
            <a:ext cx="274320" cy="27432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Shape 13"/>
          <p:cNvSpPr/>
          <p:nvPr/>
        </p:nvSpPr>
        <p:spPr>
          <a:xfrm>
            <a:off x="868680" y="3017520"/>
            <a:ext cx="0" cy="274320"/>
          </a:xfrm>
          <a:prstGeom prst="line">
            <a:avLst/>
          </a:prstGeom>
          <a:noFill/>
          <a:ln w="1905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Text 14"/>
          <p:cNvSpPr/>
          <p:nvPr/>
        </p:nvSpPr>
        <p:spPr>
          <a:xfrm>
            <a:off x="1097280" y="324612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Project confirmation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Provide prep tips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731520" y="3840480"/>
            <a:ext cx="274320" cy="27432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Shape 16"/>
          <p:cNvSpPr/>
          <p:nvPr/>
        </p:nvSpPr>
        <p:spPr>
          <a:xfrm>
            <a:off x="868680" y="3566160"/>
            <a:ext cx="0" cy="274320"/>
          </a:xfrm>
          <a:prstGeom prst="line">
            <a:avLst/>
          </a:prstGeom>
          <a:noFill/>
          <a:ln w="1905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Text 17"/>
          <p:cNvSpPr/>
          <p:nvPr/>
        </p:nvSpPr>
        <p:spPr>
          <a:xfrm>
            <a:off x="1097280" y="37947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Reminder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24–48hr before start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731520" y="4389120"/>
            <a:ext cx="274320" cy="27432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Shape 19"/>
          <p:cNvSpPr/>
          <p:nvPr/>
        </p:nvSpPr>
        <p:spPr>
          <a:xfrm>
            <a:off x="868680" y="4114800"/>
            <a:ext cx="0" cy="274320"/>
          </a:xfrm>
          <a:prstGeom prst="line">
            <a:avLst/>
          </a:prstGeom>
          <a:noFill/>
          <a:ln w="1905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20"/>
          <p:cNvSpPr/>
          <p:nvPr/>
        </p:nvSpPr>
        <p:spPr>
          <a:xfrm>
            <a:off x="1097280" y="43434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Thank you &amp; Review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1A3153"/>
                </a:solidFill>
              </a:rPr>
              <a:t>Invite feedback &amp; referrals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[11]</a:t>
            </a:r>
            <a:endParaRPr lang="en-US" sz="700" dirty="0"/>
          </a:p>
        </p:txBody>
      </p:sp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12277AE6-3D72-D038-66CE-B3EA43149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195" y="4852"/>
            <a:ext cx="1504771" cy="1435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9974E"/>
                </a:solidFill>
              </a:rPr>
              <a:t>Conclusion &amp; Next Steps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280160"/>
            <a:ext cx="228600" cy="22860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731520" y="1280160"/>
            <a:ext cx="7772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Highlight durability, design &amp; trust to attract homeowners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457200" y="1828800"/>
            <a:ext cx="228600" cy="22860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731520" y="1828800"/>
            <a:ext cx="7772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Focus on Louisville: build on existing reputation &amp; referrals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57200" y="2377440"/>
            <a:ext cx="228600" cy="22860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6"/>
          <p:cNvSpPr/>
          <p:nvPr/>
        </p:nvSpPr>
        <p:spPr>
          <a:xfrm>
            <a:off x="731520" y="2377440"/>
            <a:ext cx="7772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Integrate print, radio, TV &amp; digital for full‑funnel impact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457200" y="2926080"/>
            <a:ext cx="228600" cy="22860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731520" y="2926080"/>
            <a:ext cx="7772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Automate nurture &amp; referral loops to sustain growth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57200" y="347472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974E"/>
                </a:solidFill>
              </a:rPr>
              <a:t>Questions?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C9974E"/>
                </a:solidFill>
              </a:rPr>
              <a:t>Thank you for your time and trust.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[12]</a:t>
            </a:r>
            <a:endParaRPr lang="en-US" sz="700" dirty="0"/>
          </a:p>
        </p:txBody>
      </p:sp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A8DEDD61-DCC7-C281-AB45-05B745E7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016" y="58767"/>
            <a:ext cx="1504771" cy="1435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7804" y="770339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3153"/>
                </a:solidFill>
              </a:rPr>
              <a:t>Key Product Benefits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327804" y="1593299"/>
            <a:ext cx="2377440" cy="1097280"/>
          </a:xfrm>
          <a:prstGeom prst="roundRect">
            <a:avLst>
              <a:gd name="adj" fmla="val 8333"/>
            </a:avLst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419244" y="1639019"/>
            <a:ext cx="21945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Durability &amp; Craftsmanship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333644" y="2736299"/>
            <a:ext cx="365760" cy="365760"/>
          </a:xfrm>
          <a:prstGeom prst="rightArrow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327804" y="3056339"/>
            <a:ext cx="2377440" cy="822960"/>
          </a:xfrm>
          <a:prstGeom prst="roundRect">
            <a:avLst>
              <a:gd name="adj" fmla="val 11111"/>
            </a:avLst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419244" y="3056339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3153"/>
                </a:solidFill>
              </a:rPr>
              <a:t>Longevity &amp; Peace of Mind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071004" y="1593299"/>
            <a:ext cx="2377440" cy="1097280"/>
          </a:xfrm>
          <a:prstGeom prst="roundRect">
            <a:avLst>
              <a:gd name="adj" fmla="val 8333"/>
            </a:avLst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3162444" y="1639019"/>
            <a:ext cx="21945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Custom Design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076844" y="2736299"/>
            <a:ext cx="365760" cy="365760"/>
          </a:xfrm>
          <a:prstGeom prst="rightArrow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Shape 9"/>
          <p:cNvSpPr/>
          <p:nvPr/>
        </p:nvSpPr>
        <p:spPr>
          <a:xfrm>
            <a:off x="3162444" y="3056339"/>
            <a:ext cx="2377440" cy="822960"/>
          </a:xfrm>
          <a:prstGeom prst="roundRect">
            <a:avLst>
              <a:gd name="adj" fmla="val 11111"/>
            </a:avLst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Text 10"/>
          <p:cNvSpPr/>
          <p:nvPr/>
        </p:nvSpPr>
        <p:spPr>
          <a:xfrm>
            <a:off x="3162444" y="3056339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3153"/>
                </a:solidFill>
              </a:rPr>
              <a:t>Beautiful, personalised spaces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814204" y="1593299"/>
            <a:ext cx="2377440" cy="1097280"/>
          </a:xfrm>
          <a:prstGeom prst="roundRect">
            <a:avLst>
              <a:gd name="adj" fmla="val 8333"/>
            </a:avLst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2"/>
          <p:cNvSpPr/>
          <p:nvPr/>
        </p:nvSpPr>
        <p:spPr>
          <a:xfrm>
            <a:off x="5905644" y="1639019"/>
            <a:ext cx="21945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Local Service &amp; Trust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820044" y="2736299"/>
            <a:ext cx="365760" cy="365760"/>
          </a:xfrm>
          <a:prstGeom prst="rightArrow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Shape 14"/>
          <p:cNvSpPr/>
          <p:nvPr/>
        </p:nvSpPr>
        <p:spPr>
          <a:xfrm>
            <a:off x="5814204" y="3056339"/>
            <a:ext cx="2377440" cy="822960"/>
          </a:xfrm>
          <a:prstGeom prst="roundRect">
            <a:avLst>
              <a:gd name="adj" fmla="val 11111"/>
            </a:avLst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5"/>
          <p:cNvSpPr/>
          <p:nvPr/>
        </p:nvSpPr>
        <p:spPr>
          <a:xfrm>
            <a:off x="5905644" y="3056339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3153"/>
                </a:solidFill>
              </a:rPr>
              <a:t>Reliability &amp; Confidence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[2]</a:t>
            </a:r>
            <a:endParaRPr lang="en-US" sz="700" dirty="0"/>
          </a:p>
        </p:txBody>
      </p:sp>
      <p:pic>
        <p:nvPicPr>
          <p:cNvPr id="19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336F52A7-41A5-1B50-5979-FA29CEB0F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622" y="4852"/>
            <a:ext cx="1092344" cy="10081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1894" y="449457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Target Market &amp; Launch City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401894" y="1429856"/>
            <a:ext cx="3886200" cy="3200400"/>
          </a:xfrm>
          <a:prstGeom prst="rect">
            <a:avLst/>
          </a:prstGeom>
          <a:solidFill>
            <a:srgbClr val="F8F8F8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Shape 2"/>
          <p:cNvSpPr/>
          <p:nvPr/>
        </p:nvSpPr>
        <p:spPr>
          <a:xfrm>
            <a:off x="4745294" y="1429856"/>
            <a:ext cx="3886200" cy="3200400"/>
          </a:xfrm>
          <a:prstGeom prst="rect">
            <a:avLst/>
          </a:prstGeom>
          <a:solidFill>
            <a:srgbClr val="F8F8F8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493334" y="1521296"/>
            <a:ext cx="37490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3153"/>
                </a:solidFill>
              </a:rPr>
              <a:t>Demographics
</a:t>
            </a:r>
            <a:r>
              <a:rPr lang="en-US" sz="1200" dirty="0">
                <a:solidFill>
                  <a:srgbClr val="1A3153"/>
                </a:solidFill>
              </a:rPr>
              <a:t>• Homeowners aged 28–60+
• Moderate–high income
• Families, new buyers &amp; long-term residents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493334" y="2892896"/>
            <a:ext cx="374904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3153"/>
                </a:solidFill>
              </a:rPr>
              <a:t>Psychographics
</a:t>
            </a:r>
            <a:r>
              <a:rPr lang="en-US" sz="1200" dirty="0">
                <a:solidFill>
                  <a:srgbClr val="1A3153"/>
                </a:solidFill>
              </a:rPr>
              <a:t>• Value reliability, craftsmanship &amp; style
• DIY‑curious but seek professional quality
• Engage on social media for home inspiration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836734" y="2069936"/>
            <a:ext cx="3657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3153"/>
                </a:solidFill>
              </a:rPr>
              <a:t>Launch City – Louisville
</a:t>
            </a:r>
            <a:r>
              <a:rPr lang="en-US" sz="1200" dirty="0">
                <a:solidFill>
                  <a:srgbClr val="1A3153"/>
                </a:solidFill>
              </a:rPr>
              <a:t>• Existing client base &amp; strong reputation
• Aligns with homeowners who value curb appeal
• Leverage momentum to scale locally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[3]</a:t>
            </a:r>
            <a:endParaRPr lang="en-US" sz="700" dirty="0"/>
          </a:p>
        </p:txBody>
      </p:sp>
      <p:pic>
        <p:nvPicPr>
          <p:cNvPr id="10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A70C1BA2-68C8-F4A3-9362-1BE640875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622" y="4852"/>
            <a:ext cx="1092344" cy="10081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4068" y="576245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Advertising Theme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1099868" y="1673525"/>
            <a:ext cx="6858000" cy="2286000"/>
          </a:xfrm>
          <a:prstGeom prst="roundRect">
            <a:avLst>
              <a:gd name="adj" fmla="val 4000"/>
            </a:avLst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1191308" y="1764965"/>
            <a:ext cx="667512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9974E"/>
                </a:solidFill>
              </a:rPr>
              <a:t>Durability Meets Design</a:t>
            </a:r>
            <a:endParaRPr lang="en-US" sz="28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Homeowners don’t have to choose between strength and style.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DDDDDD"/>
                </a:solidFill>
              </a:rPr>
              <a:t>Beautiful concrete that lasts generations.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[4]</a:t>
            </a:r>
            <a:endParaRPr lang="en-US" sz="700" dirty="0"/>
          </a:p>
        </p:txBody>
      </p:sp>
      <p:pic>
        <p:nvPicPr>
          <p:cNvPr id="6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95DE4799-DF7B-9A01-760C-A9575E1D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622" y="4852"/>
            <a:ext cx="1092344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Print Advertisement Concept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4754880" y="1005840"/>
            <a:ext cx="3931920" cy="3108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3153"/>
                </a:solidFill>
              </a:rPr>
              <a:t>Purpose
</a:t>
            </a:r>
            <a:r>
              <a:rPr lang="en-US" sz="1100" dirty="0">
                <a:solidFill>
                  <a:srgbClr val="1A3153"/>
                </a:solidFill>
              </a:rPr>
              <a:t>Inform &amp; persuade Louisville homeowners about MP Contracting’s services. Showcase durability and design through striking imagery.
</a:t>
            </a:r>
            <a:r>
              <a:rPr lang="en-US" sz="1600" b="1" dirty="0">
                <a:solidFill>
                  <a:srgbClr val="1A3153"/>
                </a:solidFill>
              </a:rPr>
              <a:t>Buying Motive
</a:t>
            </a:r>
            <a:r>
              <a:rPr lang="en-US" sz="1100" dirty="0">
                <a:solidFill>
                  <a:srgbClr val="1A3153"/>
                </a:solidFill>
              </a:rPr>
              <a:t>Primarily rational – highlight value, quality craftsmanship &amp; long‑term investment; supported by emotional pride in a beautiful home.
</a:t>
            </a:r>
            <a:r>
              <a:rPr lang="en-US" sz="1600" b="1" dirty="0">
                <a:solidFill>
                  <a:srgbClr val="1A3153"/>
                </a:solidFill>
              </a:rPr>
              <a:t>Placement
</a:t>
            </a:r>
            <a:r>
              <a:rPr lang="en-US" sz="1100" dirty="0">
                <a:solidFill>
                  <a:srgbClr val="1A3153"/>
                </a:solidFill>
              </a:rPr>
              <a:t>Local home magazines &amp; social platforms frequented by homeowners seeking renovation inspiration.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>
                <a:solidFill>
                  <a:srgbClr val="1155CC"/>
                </a:solidFill>
                <a:hlinkClick r:id="rId3"/>
              </a:rPr>
              <a:t>[5]</a:t>
            </a:r>
            <a:endParaRPr lang="en-US" sz="700"/>
          </a:p>
        </p:txBody>
      </p:sp>
      <p:pic>
        <p:nvPicPr>
          <p:cNvPr id="7" name="Imagen 6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C06E8573-12F1-DD03-7C24-D16750413D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1" r="242" b="262"/>
          <a:stretch>
            <a:fillRect/>
          </a:stretch>
        </p:blipFill>
        <p:spPr>
          <a:xfrm>
            <a:off x="542464" y="827978"/>
            <a:ext cx="3791274" cy="3487193"/>
          </a:xfrm>
          <a:prstGeom prst="rect">
            <a:avLst/>
          </a:prstGeom>
        </p:spPr>
      </p:pic>
      <p:pic>
        <p:nvPicPr>
          <p:cNvPr id="3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AF56FA16-DC5B-FC93-167C-14CD51668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622" y="4852"/>
            <a:ext cx="1092344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Specialty Media: Custom Cardholder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1371599" y="1097280"/>
            <a:ext cx="2011680" cy="320040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Shape 2"/>
          <p:cNvSpPr/>
          <p:nvPr/>
        </p:nvSpPr>
        <p:spPr>
          <a:xfrm>
            <a:off x="1500209" y="2224375"/>
            <a:ext cx="1754458" cy="1849430"/>
          </a:xfrm>
          <a:prstGeom prst="roundRect">
            <a:avLst>
              <a:gd name="adj" fmla="val 12500"/>
            </a:avLst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 dirty="0"/>
          </a:p>
        </p:txBody>
      </p:sp>
      <p:sp>
        <p:nvSpPr>
          <p:cNvPr id="5" name="Text 3"/>
          <p:cNvSpPr/>
          <p:nvPr/>
        </p:nvSpPr>
        <p:spPr>
          <a:xfrm>
            <a:off x="1371599" y="3490331"/>
            <a:ext cx="2011679" cy="3783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840480" y="1371600"/>
            <a:ext cx="502920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3153"/>
                </a:solidFill>
              </a:rPr>
              <a:t>Why a Cardholder?
</a:t>
            </a:r>
            <a:r>
              <a:rPr lang="en-US" sz="1100" dirty="0">
                <a:solidFill>
                  <a:srgbClr val="1A3153"/>
                </a:solidFill>
              </a:rPr>
              <a:t>Practical &amp; durable—keeps MP Contracting top of mind every day.
</a:t>
            </a:r>
            <a:r>
              <a:rPr lang="en-US" sz="1600" b="1" dirty="0">
                <a:solidFill>
                  <a:srgbClr val="1A3153"/>
                </a:solidFill>
              </a:rPr>
              <a:t>Distribution Plan
</a:t>
            </a:r>
            <a:r>
              <a:rPr lang="en-US" sz="1100" dirty="0">
                <a:solidFill>
                  <a:srgbClr val="1A3153"/>
                </a:solidFill>
              </a:rPr>
              <a:t>Stage 1: Employees</a:t>
            </a:r>
            <a:endParaRPr lang="en-US" sz="1600" dirty="0"/>
          </a:p>
          <a:p>
            <a:pPr marL="0" indent="0">
              <a:buNone/>
            </a:pPr>
            <a:r>
              <a:rPr lang="en-US" sz="1100" dirty="0">
                <a:solidFill>
                  <a:srgbClr val="1A3153"/>
                </a:solidFill>
              </a:rPr>
              <a:t>Stage 2: Family &amp; friends</a:t>
            </a:r>
            <a:endParaRPr lang="en-US" sz="1600" dirty="0"/>
          </a:p>
          <a:p>
            <a:pPr marL="0" indent="0">
              <a:buNone/>
            </a:pPr>
            <a:r>
              <a:rPr lang="en-US" sz="1100" dirty="0">
                <a:solidFill>
                  <a:srgbClr val="1A3153"/>
                </a:solidFill>
              </a:rPr>
              <a:t>Stage 3: New customers at contract signing.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000" i="1" dirty="0">
                <a:solidFill>
                  <a:srgbClr val="A5A5A5"/>
                </a:solidFill>
              </a:rPr>
              <a:t>Cost: ~$0.70 per unit (bulk order).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[6]</a:t>
            </a:r>
            <a:endParaRPr lang="en-US" sz="7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0125691A-567C-D9DB-EB78-7064609699DA}"/>
              </a:ext>
            </a:extLst>
          </p:cNvPr>
          <p:cNvSpPr/>
          <p:nvPr/>
        </p:nvSpPr>
        <p:spPr>
          <a:xfrm>
            <a:off x="1249679" y="3665036"/>
            <a:ext cx="2255520" cy="44084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750" b="1"/>
              <a:t>“Anything you can dream, we can build”</a:t>
            </a:r>
            <a:endParaRPr lang="en-US" sz="750" dirty="0"/>
          </a:p>
        </p:txBody>
      </p:sp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CA852C76-A883-B861-BDBF-BBB838F2A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737" y="2453813"/>
            <a:ext cx="1375375" cy="1284258"/>
          </a:xfrm>
          <a:prstGeom prst="rect">
            <a:avLst/>
          </a:prstGeom>
        </p:spPr>
      </p:pic>
      <p:pic>
        <p:nvPicPr>
          <p:cNvPr id="10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23C9FE1-9E14-A86F-DF23-6987B70B9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622" y="4852"/>
            <a:ext cx="1092344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Jingle &amp; Press Quote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1097280"/>
            <a:ext cx="438912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3153"/>
                </a:solidFill>
              </a:rPr>
              <a:t>Jingle Concept
</a:t>
            </a:r>
            <a:r>
              <a:rPr lang="en-US" sz="1100" dirty="0">
                <a:solidFill>
                  <a:srgbClr val="1A3153"/>
                </a:solidFill>
              </a:rPr>
              <a:t>Upbeat and memorable—think Pharrell Williams “Happy” meets home improvement.
Highlights durability, custom design &amp; trust.
Repeats the brand name to reinforce recall.
</a:t>
            </a:r>
            <a:r>
              <a:rPr lang="en-US" sz="1600" b="1" dirty="0">
                <a:solidFill>
                  <a:srgbClr val="1A3153"/>
                </a:solidFill>
              </a:rPr>
              <a:t>Press Quote
</a:t>
            </a:r>
            <a:r>
              <a:rPr lang="en-US" sz="1100" i="1" dirty="0">
                <a:solidFill>
                  <a:srgbClr val="1A3153"/>
                </a:solidFill>
              </a:rPr>
              <a:t>“Around here, we believe a good foundation isn’t just poured—it’s built with pride, hard work, and a handshake you can trust.”</a:t>
            </a:r>
            <a:endParaRPr lang="en-US" sz="1600" dirty="0"/>
          </a:p>
          <a:p>
            <a:pPr marL="0" indent="0">
              <a:buNone/>
            </a:pPr>
            <a:r>
              <a:rPr lang="en-US" sz="1100" i="1" dirty="0">
                <a:solidFill>
                  <a:srgbClr val="1A3153"/>
                </a:solidFill>
              </a:rPr>
              <a:t>– Matthew Phillips, Owner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438900" y="178308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000" dirty="0">
                <a:solidFill>
                  <a:srgbClr val="C9974E"/>
                </a:solidFill>
              </a:rPr>
              <a:t>♫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5791200" y="269875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A5A5A5"/>
                </a:solidFill>
              </a:rPr>
              <a:t>Positive, friendly &amp; modern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[7]</a:t>
            </a:r>
            <a:endParaRPr lang="en-US" sz="700" dirty="0"/>
          </a:p>
        </p:txBody>
      </p:sp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ECACFC6C-7E89-9998-6EA7-1A176AE5C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599" y="4852"/>
            <a:ext cx="1145367" cy="1092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Broadcast Advertising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457200" y="1188720"/>
            <a:ext cx="1828800" cy="914400"/>
          </a:xfrm>
          <a:prstGeom prst="roundRect">
            <a:avLst>
              <a:gd name="adj" fmla="val 10000"/>
            </a:avLst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123444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153"/>
                </a:solidFill>
              </a:rPr>
              <a:t>Chaos at Home
</a:t>
            </a:r>
            <a:r>
              <a:rPr lang="en-US" sz="900" dirty="0">
                <a:solidFill>
                  <a:srgbClr val="1A3153"/>
                </a:solidFill>
              </a:rPr>
              <a:t>DIY disaster frustrates homeowner – they need expert help.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2286000" y="1417320"/>
            <a:ext cx="274320" cy="365760"/>
          </a:xfrm>
          <a:prstGeom prst="rightArrow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2514600" y="1188720"/>
            <a:ext cx="1828800" cy="914400"/>
          </a:xfrm>
          <a:prstGeom prst="roundRect">
            <a:avLst>
              <a:gd name="adj" fmla="val 10000"/>
            </a:avLst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2560320" y="123444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153"/>
                </a:solidFill>
              </a:rPr>
              <a:t>Rescue Call
</a:t>
            </a:r>
            <a:r>
              <a:rPr lang="en-US" sz="900" dirty="0">
                <a:solidFill>
                  <a:srgbClr val="1A3153"/>
                </a:solidFill>
              </a:rPr>
              <a:t>Client phones MP Contracting for help – relief is on the way.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343400" y="1417320"/>
            <a:ext cx="274320" cy="365760"/>
          </a:xfrm>
          <a:prstGeom prst="rightArrow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/>
          <p:cNvSpPr/>
          <p:nvPr/>
        </p:nvSpPr>
        <p:spPr>
          <a:xfrm>
            <a:off x="4572000" y="1188720"/>
            <a:ext cx="1828800" cy="914400"/>
          </a:xfrm>
          <a:prstGeom prst="roundRect">
            <a:avLst>
              <a:gd name="adj" fmla="val 10000"/>
            </a:avLst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4617720" y="123444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153"/>
                </a:solidFill>
              </a:rPr>
              <a:t>Team Arrives
</a:t>
            </a:r>
            <a:r>
              <a:rPr lang="en-US" sz="900" dirty="0">
                <a:solidFill>
                  <a:srgbClr val="1A3153"/>
                </a:solidFill>
              </a:rPr>
              <a:t>Crew assesses &amp; schedules work – clear next steps provided.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400800" y="1417320"/>
            <a:ext cx="274320" cy="365760"/>
          </a:xfrm>
          <a:prstGeom prst="rightArrow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6629400" y="1188720"/>
            <a:ext cx="1828800" cy="914400"/>
          </a:xfrm>
          <a:prstGeom prst="roundRect">
            <a:avLst>
              <a:gd name="adj" fmla="val 10000"/>
            </a:avLst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6675120" y="123444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153"/>
                </a:solidFill>
              </a:rPr>
              <a:t>Happy Reveal
</a:t>
            </a:r>
            <a:r>
              <a:rPr lang="en-US" sz="900" dirty="0">
                <a:solidFill>
                  <a:srgbClr val="1A3153"/>
                </a:solidFill>
              </a:rPr>
              <a:t>Transformed space &amp; satisfied client – durable beauty achieved.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57200" y="2377440"/>
            <a:ext cx="8229600" cy="2468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3153"/>
                </a:solidFill>
              </a:rPr>
              <a:t>Radio
</a:t>
            </a:r>
            <a:r>
              <a:rPr lang="en-US" sz="1000" dirty="0">
                <a:solidFill>
                  <a:srgbClr val="1A3153"/>
                </a:solidFill>
              </a:rPr>
              <a:t>WAKY-FM (Classic Hits) – top choice for adults 25+ in Louisville.
Airing during morning (5–9 AM) &amp; evening (3–6 PM) commutes maximises reach.
</a:t>
            </a:r>
            <a:r>
              <a:rPr lang="en-US" sz="1600" b="1" dirty="0">
                <a:solidFill>
                  <a:srgbClr val="1A3153"/>
                </a:solidFill>
              </a:rPr>
              <a:t>Television &amp; Social
</a:t>
            </a:r>
            <a:r>
              <a:rPr lang="en-US" sz="1000" dirty="0">
                <a:solidFill>
                  <a:srgbClr val="1A3153"/>
                </a:solidFill>
              </a:rPr>
              <a:t>30–60 second testimonial spot broadcast on WLKY/WDRB &amp; targeted social ads (Facebook, Instagram, TikTok). Prioritise 80% budget on social and 20% on local TV to reach both digital and traditional audiences.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 dirty="0">
                <a:solidFill>
                  <a:srgbClr val="1155CC"/>
                </a:solidFill>
                <a:hlinkClick r:id="rId3"/>
              </a:rPr>
              <a:t>[8]</a:t>
            </a:r>
            <a:endParaRPr lang="en-US" sz="700" dirty="0"/>
          </a:p>
        </p:txBody>
      </p:sp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163DE3E2-9839-CFBA-1008-654C9244C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622" y="4852"/>
            <a:ext cx="1092344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500763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3153"/>
                </a:solidFill>
              </a:rPr>
              <a:t>Social &amp; Digital Funnel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21898" y="1829663"/>
            <a:ext cx="1280160" cy="128016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67618" y="1966823"/>
            <a:ext cx="1188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3153"/>
                </a:solidFill>
              </a:rPr>
              <a:t>Awareness
</a:t>
            </a:r>
            <a:r>
              <a:rPr lang="en-US" sz="700" dirty="0">
                <a:solidFill>
                  <a:srgbClr val="1A3153"/>
                </a:solidFill>
              </a:rPr>
              <a:t>People discover MP Contracting &amp; learn our value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802058" y="2195423"/>
            <a:ext cx="365760" cy="365760"/>
          </a:xfrm>
          <a:prstGeom prst="rightArrow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Shape 5"/>
          <p:cNvSpPr/>
          <p:nvPr/>
        </p:nvSpPr>
        <p:spPr>
          <a:xfrm>
            <a:off x="2259258" y="1829663"/>
            <a:ext cx="1280160" cy="1280160"/>
          </a:xfrm>
          <a:prstGeom prst="ellipse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6"/>
          <p:cNvSpPr/>
          <p:nvPr/>
        </p:nvSpPr>
        <p:spPr>
          <a:xfrm>
            <a:off x="2304978" y="1966823"/>
            <a:ext cx="1188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Lead Capture
</a:t>
            </a:r>
            <a:r>
              <a:rPr lang="en-US" sz="700" dirty="0">
                <a:solidFill>
                  <a:srgbClr val="FFFFFF"/>
                </a:solidFill>
              </a:rPr>
              <a:t>We capture contact info to continue the conversation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539418" y="2195423"/>
            <a:ext cx="365760" cy="365760"/>
          </a:xfrm>
          <a:prstGeom prst="rightArrow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Shape 8"/>
          <p:cNvSpPr/>
          <p:nvPr/>
        </p:nvSpPr>
        <p:spPr>
          <a:xfrm>
            <a:off x="3996618" y="1829663"/>
            <a:ext cx="1280160" cy="128016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9"/>
          <p:cNvSpPr/>
          <p:nvPr/>
        </p:nvSpPr>
        <p:spPr>
          <a:xfrm>
            <a:off x="4042338" y="1966823"/>
            <a:ext cx="1188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3153"/>
                </a:solidFill>
              </a:rPr>
              <a:t>Nurture
</a:t>
            </a:r>
            <a:r>
              <a:rPr lang="en-US" sz="700" dirty="0">
                <a:solidFill>
                  <a:srgbClr val="1A3153"/>
                </a:solidFill>
              </a:rPr>
              <a:t>Share testimonials &amp; tips to build trust and excitement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276778" y="2195423"/>
            <a:ext cx="365760" cy="365760"/>
          </a:xfrm>
          <a:prstGeom prst="rightArrow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Shape 11"/>
          <p:cNvSpPr/>
          <p:nvPr/>
        </p:nvSpPr>
        <p:spPr>
          <a:xfrm>
            <a:off x="5733978" y="1829663"/>
            <a:ext cx="1280160" cy="1280160"/>
          </a:xfrm>
          <a:prstGeom prst="ellipse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2"/>
          <p:cNvSpPr/>
          <p:nvPr/>
        </p:nvSpPr>
        <p:spPr>
          <a:xfrm>
            <a:off x="5779698" y="1966823"/>
            <a:ext cx="1188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Booking
</a:t>
            </a:r>
            <a:r>
              <a:rPr lang="en-US" sz="700" dirty="0">
                <a:solidFill>
                  <a:srgbClr val="FFFFFF"/>
                </a:solidFill>
              </a:rPr>
              <a:t>Clients easily schedule a site visit &amp; quote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7014138" y="2195423"/>
            <a:ext cx="365760" cy="365760"/>
          </a:xfrm>
          <a:prstGeom prst="rightArrow">
            <a:avLst/>
          </a:prstGeom>
          <a:solidFill>
            <a:srgbClr val="1A3153"/>
          </a:solidFill>
          <a:ln w="12700">
            <a:solidFill>
              <a:srgbClr val="1A3153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Shape 14"/>
          <p:cNvSpPr/>
          <p:nvPr/>
        </p:nvSpPr>
        <p:spPr>
          <a:xfrm>
            <a:off x="7471338" y="1829663"/>
            <a:ext cx="1280160" cy="1280160"/>
          </a:xfrm>
          <a:prstGeom prst="ellipse">
            <a:avLst/>
          </a:prstGeom>
          <a:solidFill>
            <a:srgbClr val="C9974E"/>
          </a:solidFill>
          <a:ln w="12700">
            <a:solidFill>
              <a:srgbClr val="C9974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5"/>
          <p:cNvSpPr/>
          <p:nvPr/>
        </p:nvSpPr>
        <p:spPr>
          <a:xfrm>
            <a:off x="7517058" y="1966823"/>
            <a:ext cx="1188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3153"/>
                </a:solidFill>
              </a:rPr>
              <a:t>Referral
</a:t>
            </a:r>
            <a:r>
              <a:rPr lang="en-US" sz="700" dirty="0">
                <a:solidFill>
                  <a:srgbClr val="1A3153"/>
                </a:solidFill>
              </a:rPr>
              <a:t>Delighted clients spread the word through reviews &amp; referrals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u="sng">
                <a:solidFill>
                  <a:srgbClr val="1155CC"/>
                </a:solidFill>
                <a:hlinkClick r:id="rId3"/>
              </a:rPr>
              <a:t>[9]</a:t>
            </a:r>
            <a:endParaRPr lang="en-US" sz="700"/>
          </a:p>
        </p:txBody>
      </p:sp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C3723843-6674-A1C4-1B3E-5B5A13F3A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408" y="0"/>
            <a:ext cx="1364592" cy="12734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823</Words>
  <Application>Microsoft Office PowerPoint</Application>
  <PresentationFormat>On-screen Show (16:9)</PresentationFormat>
  <Paragraphs>130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Manuel Pintado</cp:lastModifiedBy>
  <cp:revision>6</cp:revision>
  <dcterms:created xsi:type="dcterms:W3CDTF">2025-12-04T17:16:13Z</dcterms:created>
  <dcterms:modified xsi:type="dcterms:W3CDTF">2026-04-22T04:17:56Z</dcterms:modified>
</cp:coreProperties>
</file>